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notesMasterIdLst>
    <p:notesMasterId r:id="rId21"/>
  </p:notesMasterIdLst>
  <p:sldIdLst>
    <p:sldId id="256" r:id="rId2"/>
    <p:sldId id="310" r:id="rId3"/>
    <p:sldId id="329" r:id="rId4"/>
    <p:sldId id="357" r:id="rId5"/>
    <p:sldId id="363" r:id="rId6"/>
    <p:sldId id="362" r:id="rId7"/>
    <p:sldId id="368" r:id="rId8"/>
    <p:sldId id="361" r:id="rId9"/>
    <p:sldId id="366" r:id="rId10"/>
    <p:sldId id="330" r:id="rId11"/>
    <p:sldId id="340" r:id="rId12"/>
    <p:sldId id="358" r:id="rId13"/>
    <p:sldId id="367" r:id="rId14"/>
    <p:sldId id="339" r:id="rId15"/>
    <p:sldId id="334" r:id="rId16"/>
    <p:sldId id="344" r:id="rId17"/>
    <p:sldId id="345" r:id="rId18"/>
    <p:sldId id="348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E1F4"/>
    <a:srgbClr val="F7B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06473404615884"/>
          <c:y val="0.12519502109566716"/>
          <c:w val="0.85670285201556939"/>
          <c:h val="0.619793599817210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94 871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49D-4BCE-B55A-65C0D6BCB30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112</a:t>
                    </a:r>
                    <a:r>
                      <a:rPr lang="en-US" sz="1800" baseline="0" dirty="0" smtClean="0"/>
                      <a:t> 203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B42-48FB-88CA-419910AB633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0</c:formatCode>
                <c:ptCount val="2"/>
                <c:pt idx="0" formatCode="#,##0">
                  <c:v>94871</c:v>
                </c:pt>
                <c:pt idx="1">
                  <c:v>112203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E5A-4B09-9C9B-CF7E4AA835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4285936"/>
        <c:axId val="224281232"/>
      </c:barChart>
      <c:catAx>
        <c:axId val="22428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4281232"/>
        <c:crosses val="autoZero"/>
        <c:auto val="1"/>
        <c:lblAlgn val="ctr"/>
        <c:lblOffset val="100"/>
        <c:noMultiLvlLbl val="0"/>
      </c:catAx>
      <c:valAx>
        <c:axId val="224281232"/>
        <c:scaling>
          <c:orientation val="minMax"/>
          <c:min val="10000"/>
        </c:scaling>
        <c:delete val="1"/>
        <c:axPos val="l"/>
        <c:numFmt formatCode="#,##0" sourceLinked="1"/>
        <c:majorTickMark val="none"/>
        <c:minorTickMark val="none"/>
        <c:tickLblPos val="nextTo"/>
        <c:crossAx val="224285936"/>
        <c:crosses val="autoZero"/>
        <c:crossBetween val="between"/>
        <c:majorUnit val="10000"/>
        <c:minorUnit val="5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258829447561285E-2"/>
          <c:y val="0.12245280022732781"/>
          <c:w val="0.73443549292086707"/>
          <c:h val="0.641566281241987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КК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dirty="0" smtClean="0"/>
                      <a:t> 2 422</a:t>
                    </a:r>
                    <a:endParaRPr lang="en-US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555-4DAD-B913-BAF22D6DD04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3 289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493-48B0-BBC2-BE45BC50C3A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2422</c:v>
                </c:pt>
                <c:pt idx="1">
                  <c:v>3289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E3-4432-BCBD-FE75C8717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9"/>
        <c:axId val="224280840"/>
        <c:axId val="224282800"/>
      </c:barChart>
      <c:catAx>
        <c:axId val="224280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4282800"/>
        <c:crosses val="autoZero"/>
        <c:auto val="1"/>
        <c:lblAlgn val="ctr"/>
        <c:lblOffset val="100"/>
        <c:noMultiLvlLbl val="0"/>
      </c:catAx>
      <c:valAx>
        <c:axId val="22428280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24280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30AB40-6436-4BBB-B154-40A1B7F0B89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0FD2AF-0D0C-4CC9-B4B7-044D2D0E586B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400" b="0" i="0" dirty="0" smtClean="0">
              <a:solidFill>
                <a:schemeClr val="accent2">
                  <a:lumMod val="50000"/>
                </a:schemeClr>
              </a:solidFill>
            </a:rPr>
            <a:t>1 </a:t>
          </a:r>
          <a:r>
            <a:rPr lang="ru-RU" sz="1600" b="0" i="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b="0" i="0" dirty="0">
            <a:solidFill>
              <a:schemeClr val="accent2">
                <a:lumMod val="50000"/>
              </a:schemeClr>
            </a:solidFill>
          </a:endParaRPr>
        </a:p>
      </dgm:t>
    </dgm:pt>
    <dgm:pt modelId="{A5107EB3-990F-49F3-B7AF-49B671E48D08}" type="parTrans" cxnId="{935E25F0-00F4-47E6-854A-684505F50406}">
      <dgm:prSet/>
      <dgm:spPr/>
      <dgm:t>
        <a:bodyPr/>
        <a:lstStyle/>
        <a:p>
          <a:endParaRPr lang="ru-RU"/>
        </a:p>
      </dgm:t>
    </dgm:pt>
    <dgm:pt modelId="{026D6E51-F34A-4B3E-BB3F-97B3BFF3E445}" type="sibTrans" cxnId="{935E25F0-00F4-47E6-854A-684505F50406}">
      <dgm:prSet/>
      <dgm:spPr/>
      <dgm:t>
        <a:bodyPr/>
        <a:lstStyle/>
        <a:p>
          <a:endParaRPr lang="ru-RU"/>
        </a:p>
      </dgm:t>
    </dgm:pt>
    <dgm:pt modelId="{32EE506A-3554-433D-80E5-AD4926695FC4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Анкетирование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AB38FA65-1FC8-4283-96DC-4720CEA3FF5F}" type="parTrans" cxnId="{A1F394F9-8E6B-4E52-8D3A-096A52253C6C}">
      <dgm:prSet/>
      <dgm:spPr/>
      <dgm:t>
        <a:bodyPr/>
        <a:lstStyle/>
        <a:p>
          <a:endParaRPr lang="ru-RU"/>
        </a:p>
      </dgm:t>
    </dgm:pt>
    <dgm:pt modelId="{58316C2E-DC68-494D-823E-DAEB2A8EB2FC}" type="sibTrans" cxnId="{A1F394F9-8E6B-4E52-8D3A-096A52253C6C}">
      <dgm:prSet/>
      <dgm:spPr/>
      <dgm:t>
        <a:bodyPr/>
        <a:lstStyle/>
        <a:p>
          <a:endParaRPr lang="ru-RU"/>
        </a:p>
      </dgm:t>
    </dgm:pt>
    <dgm:pt modelId="{8405BFAC-8CE0-4C31-8F31-7050BC9B2476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Измерение индекса массы тела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AD34BB1A-2831-4B72-B377-FB8D22BF2ED6}" type="parTrans" cxnId="{D6C0F3D1-E353-4DBC-8800-87814671CCE0}">
      <dgm:prSet/>
      <dgm:spPr/>
      <dgm:t>
        <a:bodyPr/>
        <a:lstStyle/>
        <a:p>
          <a:endParaRPr lang="ru-RU"/>
        </a:p>
      </dgm:t>
    </dgm:pt>
    <dgm:pt modelId="{95AC1379-4865-4965-973F-C0E2642597FF}" type="sibTrans" cxnId="{D6C0F3D1-E353-4DBC-8800-87814671CCE0}">
      <dgm:prSet/>
      <dgm:spPr/>
      <dgm:t>
        <a:bodyPr/>
        <a:lstStyle/>
        <a:p>
          <a:endParaRPr lang="ru-RU"/>
        </a:p>
      </dgm:t>
    </dgm:pt>
    <dgm:pt modelId="{62721662-FFF6-44E8-9D44-AFD8179E56D7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400" i="0" dirty="0" smtClean="0">
              <a:solidFill>
                <a:schemeClr val="accent2">
                  <a:lumMod val="50000"/>
                </a:schemeClr>
              </a:solidFill>
            </a:rPr>
            <a:t>1 </a:t>
          </a:r>
          <a:r>
            <a:rPr lang="ru-RU" sz="1600" i="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i="0" dirty="0">
            <a:solidFill>
              <a:schemeClr val="accent2">
                <a:lumMod val="50000"/>
              </a:schemeClr>
            </a:solidFill>
          </a:endParaRPr>
        </a:p>
      </dgm:t>
    </dgm:pt>
    <dgm:pt modelId="{23FE1CEF-50BD-48D2-AA71-D3DBCE0C4BFF}" type="parTrans" cxnId="{B1D47CDB-7B7B-40DA-B1BD-D09987648B6D}">
      <dgm:prSet/>
      <dgm:spPr/>
      <dgm:t>
        <a:bodyPr/>
        <a:lstStyle/>
        <a:p>
          <a:endParaRPr lang="ru-RU"/>
        </a:p>
      </dgm:t>
    </dgm:pt>
    <dgm:pt modelId="{DA974A84-FCB5-46AB-B646-CAA5612E03F6}" type="sibTrans" cxnId="{B1D47CDB-7B7B-40DA-B1BD-D09987648B6D}">
      <dgm:prSet/>
      <dgm:spPr/>
      <dgm:t>
        <a:bodyPr/>
        <a:lstStyle/>
        <a:p>
          <a:endParaRPr lang="ru-RU"/>
        </a:p>
      </dgm:t>
    </dgm:pt>
    <dgm:pt modelId="{29E751F3-B651-481D-AFAC-19A495B4D569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ЭКГ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BFC4C77B-00E5-45CC-AB7C-93C538E8D9CE}" type="parTrans" cxnId="{0C1EE120-6862-4ED3-A419-9D6D0D7B481C}">
      <dgm:prSet/>
      <dgm:spPr/>
      <dgm:t>
        <a:bodyPr/>
        <a:lstStyle/>
        <a:p>
          <a:endParaRPr lang="ru-RU"/>
        </a:p>
      </dgm:t>
    </dgm:pt>
    <dgm:pt modelId="{603BFF83-72EA-453E-9AA5-3F812731E972}" type="sibTrans" cxnId="{0C1EE120-6862-4ED3-A419-9D6D0D7B481C}">
      <dgm:prSet/>
      <dgm:spPr/>
      <dgm:t>
        <a:bodyPr/>
        <a:lstStyle/>
        <a:p>
          <a:endParaRPr lang="ru-RU"/>
        </a:p>
      </dgm:t>
    </dgm:pt>
    <dgm:pt modelId="{FF230221-299B-40E9-93D3-C2FFC6912BDE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400" i="0" dirty="0" smtClean="0">
              <a:solidFill>
                <a:schemeClr val="accent2">
                  <a:lumMod val="50000"/>
                </a:schemeClr>
              </a:solidFill>
            </a:rPr>
            <a:t>1 </a:t>
          </a:r>
          <a:r>
            <a:rPr lang="ru-RU" sz="1600" i="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i="0" dirty="0">
            <a:solidFill>
              <a:schemeClr val="accent2">
                <a:lumMod val="50000"/>
              </a:schemeClr>
            </a:solidFill>
          </a:endParaRPr>
        </a:p>
      </dgm:t>
    </dgm:pt>
    <dgm:pt modelId="{BC005DAE-1B77-45A7-8514-999FD65BC36E}" type="parTrans" cxnId="{46368E2B-ED50-4B01-86D0-271F21C026C1}">
      <dgm:prSet/>
      <dgm:spPr/>
      <dgm:t>
        <a:bodyPr/>
        <a:lstStyle/>
        <a:p>
          <a:endParaRPr lang="ru-RU"/>
        </a:p>
      </dgm:t>
    </dgm:pt>
    <dgm:pt modelId="{770ABD37-8AF7-4DDB-B314-4906426EA481}" type="sibTrans" cxnId="{46368E2B-ED50-4B01-86D0-271F21C026C1}">
      <dgm:prSet/>
      <dgm:spPr/>
      <dgm:t>
        <a:bodyPr/>
        <a:lstStyle/>
        <a:p>
          <a:endParaRPr lang="ru-RU"/>
        </a:p>
      </dgm:t>
    </dgm:pt>
    <dgm:pt modelId="{BAAEB008-B539-4A5D-AB93-9B259319FBFB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Общий анализ крови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7135F11D-3888-448A-8974-27759CAD74E5}" type="parTrans" cxnId="{40DC70D3-0809-4BDE-90E0-52EB0CA91D10}">
      <dgm:prSet/>
      <dgm:spPr/>
      <dgm:t>
        <a:bodyPr/>
        <a:lstStyle/>
        <a:p>
          <a:endParaRPr lang="ru-RU"/>
        </a:p>
      </dgm:t>
    </dgm:pt>
    <dgm:pt modelId="{90FE6006-98F6-430F-9270-74E37C90775A}" type="sibTrans" cxnId="{40DC70D3-0809-4BDE-90E0-52EB0CA91D10}">
      <dgm:prSet/>
      <dgm:spPr/>
      <dgm:t>
        <a:bodyPr/>
        <a:lstStyle/>
        <a:p>
          <a:endParaRPr lang="ru-RU"/>
        </a:p>
      </dgm:t>
    </dgm:pt>
    <dgm:pt modelId="{BDF83348-5E45-438C-8A05-4A468B0423B8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Флюорография легких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05FED6C1-A7C0-4B19-8D59-50248149901C}" type="parTrans" cxnId="{C6773BEC-2C16-4BA9-8DE4-895E9971FCE1}">
      <dgm:prSet/>
      <dgm:spPr/>
      <dgm:t>
        <a:bodyPr/>
        <a:lstStyle/>
        <a:p>
          <a:endParaRPr lang="ru-RU"/>
        </a:p>
      </dgm:t>
    </dgm:pt>
    <dgm:pt modelId="{52F7EA3E-9604-4CB9-A395-D6284CB27E46}" type="sibTrans" cxnId="{C6773BEC-2C16-4BA9-8DE4-895E9971FCE1}">
      <dgm:prSet/>
      <dgm:spPr/>
      <dgm:t>
        <a:bodyPr/>
        <a:lstStyle/>
        <a:p>
          <a:endParaRPr lang="ru-RU"/>
        </a:p>
      </dgm:t>
    </dgm:pt>
    <dgm:pt modelId="{E8B132A8-880F-43EE-B835-1C0550A64FB3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Анализ крови на холестерин и глюкозу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163BFDEC-9404-4220-BD89-4350739F8695}" type="parTrans" cxnId="{14F3FDF2-D0C2-46AC-8A06-9435DF86EC73}">
      <dgm:prSet/>
      <dgm:spPr/>
      <dgm:t>
        <a:bodyPr/>
        <a:lstStyle/>
        <a:p>
          <a:endParaRPr lang="ru-RU"/>
        </a:p>
      </dgm:t>
    </dgm:pt>
    <dgm:pt modelId="{315A96F5-9EBC-4E06-8ABC-F8B3D0631D19}" type="sibTrans" cxnId="{14F3FDF2-D0C2-46AC-8A06-9435DF86EC73}">
      <dgm:prSet/>
      <dgm:spPr/>
      <dgm:t>
        <a:bodyPr/>
        <a:lstStyle/>
        <a:p>
          <a:endParaRPr lang="ru-RU"/>
        </a:p>
      </dgm:t>
    </dgm:pt>
    <dgm:pt modelId="{54F54600-3730-4697-84BB-BC643775A77E}" type="pres">
      <dgm:prSet presAssocID="{D730AB40-6436-4BBB-B154-40A1B7F0B89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7042E0-2C2B-4B19-9952-B97305DB1007}" type="pres">
      <dgm:prSet presAssocID="{510FD2AF-0D0C-4CC9-B4B7-044D2D0E586B}" presName="composite" presStyleCnt="0"/>
      <dgm:spPr/>
    </dgm:pt>
    <dgm:pt modelId="{E56DE808-53F7-4711-A70F-C6FE67C412FA}" type="pres">
      <dgm:prSet presAssocID="{510FD2AF-0D0C-4CC9-B4B7-044D2D0E586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0A86BB-2689-400D-BE36-B02EB5597FC7}" type="pres">
      <dgm:prSet presAssocID="{510FD2AF-0D0C-4CC9-B4B7-044D2D0E586B}" presName="descendantText" presStyleLbl="alignAcc1" presStyleIdx="0" presStyleCnt="3" custLinFactNeighborX="397" custLinFactNeighborY="2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3E023-8B21-4CB1-A96F-0BF503B400FB}" type="pres">
      <dgm:prSet presAssocID="{026D6E51-F34A-4B3E-BB3F-97B3BFF3E445}" presName="sp" presStyleCnt="0"/>
      <dgm:spPr/>
    </dgm:pt>
    <dgm:pt modelId="{AE05372B-4DD6-43CC-B4B0-D1491F4125D6}" type="pres">
      <dgm:prSet presAssocID="{62721662-FFF6-44E8-9D44-AFD8179E56D7}" presName="composite" presStyleCnt="0"/>
      <dgm:spPr/>
    </dgm:pt>
    <dgm:pt modelId="{7BC56496-6091-46B3-9A80-CDE97AB269A1}" type="pres">
      <dgm:prSet presAssocID="{62721662-FFF6-44E8-9D44-AFD8179E56D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BC2BA-5F28-4F55-93F7-20E1EFE3EDA0}" type="pres">
      <dgm:prSet presAssocID="{62721662-FFF6-44E8-9D44-AFD8179E56D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E54A7F-B7B2-4425-84DE-76CC207F5B42}" type="pres">
      <dgm:prSet presAssocID="{DA974A84-FCB5-46AB-B646-CAA5612E03F6}" presName="sp" presStyleCnt="0"/>
      <dgm:spPr/>
    </dgm:pt>
    <dgm:pt modelId="{9587A6AD-2070-4D08-BCAE-08C78E5FC52C}" type="pres">
      <dgm:prSet presAssocID="{FF230221-299B-40E9-93D3-C2FFC6912BDE}" presName="composite" presStyleCnt="0"/>
      <dgm:spPr/>
    </dgm:pt>
    <dgm:pt modelId="{AA0E0CBF-C494-4202-A235-744B6792BBF8}" type="pres">
      <dgm:prSet presAssocID="{FF230221-299B-40E9-93D3-C2FFC6912BD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FCE461-C8C9-41B5-AE89-777703607FAC}" type="pres">
      <dgm:prSet presAssocID="{FF230221-299B-40E9-93D3-C2FFC6912BD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054F2E-E300-4EF8-819F-D69A89E3329E}" type="presOf" srcId="{BDF83348-5E45-438C-8A05-4A468B0423B8}" destId="{5EABC2BA-5F28-4F55-93F7-20E1EFE3EDA0}" srcOrd="0" destOrd="1" presId="urn:microsoft.com/office/officeart/2005/8/layout/chevron2"/>
    <dgm:cxn modelId="{B1D47CDB-7B7B-40DA-B1BD-D09987648B6D}" srcId="{D730AB40-6436-4BBB-B154-40A1B7F0B896}" destId="{62721662-FFF6-44E8-9D44-AFD8179E56D7}" srcOrd="1" destOrd="0" parTransId="{23FE1CEF-50BD-48D2-AA71-D3DBCE0C4BFF}" sibTransId="{DA974A84-FCB5-46AB-B646-CAA5612E03F6}"/>
    <dgm:cxn modelId="{ADCFB641-E9D5-4E8B-AB81-99C79012AE7F}" type="presOf" srcId="{8405BFAC-8CE0-4C31-8F31-7050BC9B2476}" destId="{B00A86BB-2689-400D-BE36-B02EB5597FC7}" srcOrd="0" destOrd="1" presId="urn:microsoft.com/office/officeart/2005/8/layout/chevron2"/>
    <dgm:cxn modelId="{6660E34C-D63C-4BEF-8E32-CE8313593BEC}" type="presOf" srcId="{510FD2AF-0D0C-4CC9-B4B7-044D2D0E586B}" destId="{E56DE808-53F7-4711-A70F-C6FE67C412FA}" srcOrd="0" destOrd="0" presId="urn:microsoft.com/office/officeart/2005/8/layout/chevron2"/>
    <dgm:cxn modelId="{DD41C1B7-7351-4E80-8208-CD5E11AE4D9F}" type="presOf" srcId="{BAAEB008-B539-4A5D-AB93-9B259319FBFB}" destId="{A8FCE461-C8C9-41B5-AE89-777703607FAC}" srcOrd="0" destOrd="0" presId="urn:microsoft.com/office/officeart/2005/8/layout/chevron2"/>
    <dgm:cxn modelId="{935E25F0-00F4-47E6-854A-684505F50406}" srcId="{D730AB40-6436-4BBB-B154-40A1B7F0B896}" destId="{510FD2AF-0D0C-4CC9-B4B7-044D2D0E586B}" srcOrd="0" destOrd="0" parTransId="{A5107EB3-990F-49F3-B7AF-49B671E48D08}" sibTransId="{026D6E51-F34A-4B3E-BB3F-97B3BFF3E445}"/>
    <dgm:cxn modelId="{40DC70D3-0809-4BDE-90E0-52EB0CA91D10}" srcId="{FF230221-299B-40E9-93D3-C2FFC6912BDE}" destId="{BAAEB008-B539-4A5D-AB93-9B259319FBFB}" srcOrd="0" destOrd="0" parTransId="{7135F11D-3888-448A-8974-27759CAD74E5}" sibTransId="{90FE6006-98F6-430F-9270-74E37C90775A}"/>
    <dgm:cxn modelId="{46368E2B-ED50-4B01-86D0-271F21C026C1}" srcId="{D730AB40-6436-4BBB-B154-40A1B7F0B896}" destId="{FF230221-299B-40E9-93D3-C2FFC6912BDE}" srcOrd="2" destOrd="0" parTransId="{BC005DAE-1B77-45A7-8514-999FD65BC36E}" sibTransId="{770ABD37-8AF7-4DDB-B314-4906426EA481}"/>
    <dgm:cxn modelId="{A1F394F9-8E6B-4E52-8D3A-096A52253C6C}" srcId="{510FD2AF-0D0C-4CC9-B4B7-044D2D0E586B}" destId="{32EE506A-3554-433D-80E5-AD4926695FC4}" srcOrd="0" destOrd="0" parTransId="{AB38FA65-1FC8-4283-96DC-4720CEA3FF5F}" sibTransId="{58316C2E-DC68-494D-823E-DAEB2A8EB2FC}"/>
    <dgm:cxn modelId="{ED9C5F43-5D95-4957-8614-C1C2BDD69CA6}" type="presOf" srcId="{29E751F3-B651-481D-AFAC-19A495B4D569}" destId="{5EABC2BA-5F28-4F55-93F7-20E1EFE3EDA0}" srcOrd="0" destOrd="0" presId="urn:microsoft.com/office/officeart/2005/8/layout/chevron2"/>
    <dgm:cxn modelId="{99565F14-2C2F-466F-AF8A-8BE1EF062994}" type="presOf" srcId="{32EE506A-3554-433D-80E5-AD4926695FC4}" destId="{B00A86BB-2689-400D-BE36-B02EB5597FC7}" srcOrd="0" destOrd="0" presId="urn:microsoft.com/office/officeart/2005/8/layout/chevron2"/>
    <dgm:cxn modelId="{D6C0F3D1-E353-4DBC-8800-87814671CCE0}" srcId="{510FD2AF-0D0C-4CC9-B4B7-044D2D0E586B}" destId="{8405BFAC-8CE0-4C31-8F31-7050BC9B2476}" srcOrd="1" destOrd="0" parTransId="{AD34BB1A-2831-4B72-B377-FB8D22BF2ED6}" sibTransId="{95AC1379-4865-4965-973F-C0E2642597FF}"/>
    <dgm:cxn modelId="{A3B9AAF4-37BA-4125-B8FA-DDF7E73F1C95}" type="presOf" srcId="{D730AB40-6436-4BBB-B154-40A1B7F0B896}" destId="{54F54600-3730-4697-84BB-BC643775A77E}" srcOrd="0" destOrd="0" presId="urn:microsoft.com/office/officeart/2005/8/layout/chevron2"/>
    <dgm:cxn modelId="{14F3FDF2-D0C2-46AC-8A06-9435DF86EC73}" srcId="{FF230221-299B-40E9-93D3-C2FFC6912BDE}" destId="{E8B132A8-880F-43EE-B835-1C0550A64FB3}" srcOrd="1" destOrd="0" parTransId="{163BFDEC-9404-4220-BD89-4350739F8695}" sibTransId="{315A96F5-9EBC-4E06-8ABC-F8B3D0631D19}"/>
    <dgm:cxn modelId="{0C1EE120-6862-4ED3-A419-9D6D0D7B481C}" srcId="{62721662-FFF6-44E8-9D44-AFD8179E56D7}" destId="{29E751F3-B651-481D-AFAC-19A495B4D569}" srcOrd="0" destOrd="0" parTransId="{BFC4C77B-00E5-45CC-AB7C-93C538E8D9CE}" sibTransId="{603BFF83-72EA-453E-9AA5-3F812731E972}"/>
    <dgm:cxn modelId="{5639FAB5-00F9-4C93-BFD4-7AFBC39BED54}" type="presOf" srcId="{62721662-FFF6-44E8-9D44-AFD8179E56D7}" destId="{7BC56496-6091-46B3-9A80-CDE97AB269A1}" srcOrd="0" destOrd="0" presId="urn:microsoft.com/office/officeart/2005/8/layout/chevron2"/>
    <dgm:cxn modelId="{F0EBBDEE-B19A-4A82-B408-C99980BBFFD4}" type="presOf" srcId="{E8B132A8-880F-43EE-B835-1C0550A64FB3}" destId="{A8FCE461-C8C9-41B5-AE89-777703607FAC}" srcOrd="0" destOrd="1" presId="urn:microsoft.com/office/officeart/2005/8/layout/chevron2"/>
    <dgm:cxn modelId="{1E12BF4B-A231-44E9-AB29-AFE3B2519DF6}" type="presOf" srcId="{FF230221-299B-40E9-93D3-C2FFC6912BDE}" destId="{AA0E0CBF-C494-4202-A235-744B6792BBF8}" srcOrd="0" destOrd="0" presId="urn:microsoft.com/office/officeart/2005/8/layout/chevron2"/>
    <dgm:cxn modelId="{C6773BEC-2C16-4BA9-8DE4-895E9971FCE1}" srcId="{62721662-FFF6-44E8-9D44-AFD8179E56D7}" destId="{BDF83348-5E45-438C-8A05-4A468B0423B8}" srcOrd="1" destOrd="0" parTransId="{05FED6C1-A7C0-4B19-8D59-50248149901C}" sibTransId="{52F7EA3E-9604-4CB9-A395-D6284CB27E46}"/>
    <dgm:cxn modelId="{3A76F08A-D21F-4E9D-B176-37FFAF78D24B}" type="presParOf" srcId="{54F54600-3730-4697-84BB-BC643775A77E}" destId="{E77042E0-2C2B-4B19-9952-B97305DB1007}" srcOrd="0" destOrd="0" presId="urn:microsoft.com/office/officeart/2005/8/layout/chevron2"/>
    <dgm:cxn modelId="{55106906-9634-48C2-B7C2-105B0AD696EB}" type="presParOf" srcId="{E77042E0-2C2B-4B19-9952-B97305DB1007}" destId="{E56DE808-53F7-4711-A70F-C6FE67C412FA}" srcOrd="0" destOrd="0" presId="urn:microsoft.com/office/officeart/2005/8/layout/chevron2"/>
    <dgm:cxn modelId="{156EE03C-D128-40C9-88C0-6688D09CD0C4}" type="presParOf" srcId="{E77042E0-2C2B-4B19-9952-B97305DB1007}" destId="{B00A86BB-2689-400D-BE36-B02EB5597FC7}" srcOrd="1" destOrd="0" presId="urn:microsoft.com/office/officeart/2005/8/layout/chevron2"/>
    <dgm:cxn modelId="{AB05A1F0-3EF6-4038-AA63-7F58A7887688}" type="presParOf" srcId="{54F54600-3730-4697-84BB-BC643775A77E}" destId="{82C3E023-8B21-4CB1-A96F-0BF503B400FB}" srcOrd="1" destOrd="0" presId="urn:microsoft.com/office/officeart/2005/8/layout/chevron2"/>
    <dgm:cxn modelId="{366B561E-D20B-4C8A-8300-88BDBBA55AF1}" type="presParOf" srcId="{54F54600-3730-4697-84BB-BC643775A77E}" destId="{AE05372B-4DD6-43CC-B4B0-D1491F4125D6}" srcOrd="2" destOrd="0" presId="urn:microsoft.com/office/officeart/2005/8/layout/chevron2"/>
    <dgm:cxn modelId="{6D79B669-98BF-4CB3-A19C-7C629DB900E6}" type="presParOf" srcId="{AE05372B-4DD6-43CC-B4B0-D1491F4125D6}" destId="{7BC56496-6091-46B3-9A80-CDE97AB269A1}" srcOrd="0" destOrd="0" presId="urn:microsoft.com/office/officeart/2005/8/layout/chevron2"/>
    <dgm:cxn modelId="{61215C24-78B7-440B-9485-74D7FAB65AE0}" type="presParOf" srcId="{AE05372B-4DD6-43CC-B4B0-D1491F4125D6}" destId="{5EABC2BA-5F28-4F55-93F7-20E1EFE3EDA0}" srcOrd="1" destOrd="0" presId="urn:microsoft.com/office/officeart/2005/8/layout/chevron2"/>
    <dgm:cxn modelId="{4E864E30-9E9C-4A83-AFBA-834B07B06A1A}" type="presParOf" srcId="{54F54600-3730-4697-84BB-BC643775A77E}" destId="{98E54A7F-B7B2-4425-84DE-76CC207F5B42}" srcOrd="3" destOrd="0" presId="urn:microsoft.com/office/officeart/2005/8/layout/chevron2"/>
    <dgm:cxn modelId="{2128070C-90C7-451A-A0F7-5E135E858BBA}" type="presParOf" srcId="{54F54600-3730-4697-84BB-BC643775A77E}" destId="{9587A6AD-2070-4D08-BCAE-08C78E5FC52C}" srcOrd="4" destOrd="0" presId="urn:microsoft.com/office/officeart/2005/8/layout/chevron2"/>
    <dgm:cxn modelId="{A86C2126-66EB-4DDC-8527-25E876895FAE}" type="presParOf" srcId="{9587A6AD-2070-4D08-BCAE-08C78E5FC52C}" destId="{AA0E0CBF-C494-4202-A235-744B6792BBF8}" srcOrd="0" destOrd="0" presId="urn:microsoft.com/office/officeart/2005/8/layout/chevron2"/>
    <dgm:cxn modelId="{0C021A8A-7C36-4CE6-8554-3B1801EDAB78}" type="presParOf" srcId="{9587A6AD-2070-4D08-BCAE-08C78E5FC52C}" destId="{A8FCE461-C8C9-41B5-AE89-777703607FA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30AB40-6436-4BBB-B154-40A1B7F0B89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0FD2AF-0D0C-4CC9-B4B7-044D2D0E586B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300" i="0" dirty="0" smtClean="0">
              <a:solidFill>
                <a:schemeClr val="accent2">
                  <a:lumMod val="50000"/>
                </a:schemeClr>
              </a:solidFill>
            </a:rPr>
            <a:t>1 </a:t>
          </a:r>
          <a:r>
            <a:rPr lang="ru-RU" sz="1600" i="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i="0" dirty="0">
            <a:solidFill>
              <a:schemeClr val="accent2">
                <a:lumMod val="50000"/>
              </a:schemeClr>
            </a:solidFill>
          </a:endParaRPr>
        </a:p>
      </dgm:t>
    </dgm:pt>
    <dgm:pt modelId="{A5107EB3-990F-49F3-B7AF-49B671E48D08}" type="parTrans" cxnId="{935E25F0-00F4-47E6-854A-684505F50406}">
      <dgm:prSet/>
      <dgm:spPr/>
      <dgm:t>
        <a:bodyPr/>
        <a:lstStyle/>
        <a:p>
          <a:endParaRPr lang="ru-RU"/>
        </a:p>
      </dgm:t>
    </dgm:pt>
    <dgm:pt modelId="{026D6E51-F34A-4B3E-BB3F-97B3BFF3E445}" type="sibTrans" cxnId="{935E25F0-00F4-47E6-854A-684505F50406}">
      <dgm:prSet/>
      <dgm:spPr/>
      <dgm:t>
        <a:bodyPr/>
        <a:lstStyle/>
        <a:p>
          <a:endParaRPr lang="ru-RU"/>
        </a:p>
      </dgm:t>
    </dgm:pt>
    <dgm:pt modelId="{32EE506A-3554-433D-80E5-AD4926695FC4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Измерение внутриглазного давления</a:t>
          </a:r>
          <a:endParaRPr lang="ru-RU" sz="1800" i="1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AB38FA65-1FC8-4283-96DC-4720CEA3FF5F}" type="parTrans" cxnId="{A1F394F9-8E6B-4E52-8D3A-096A52253C6C}">
      <dgm:prSet/>
      <dgm:spPr/>
      <dgm:t>
        <a:bodyPr/>
        <a:lstStyle/>
        <a:p>
          <a:endParaRPr lang="ru-RU"/>
        </a:p>
      </dgm:t>
    </dgm:pt>
    <dgm:pt modelId="{58316C2E-DC68-494D-823E-DAEB2A8EB2FC}" type="sibTrans" cxnId="{A1F394F9-8E6B-4E52-8D3A-096A52253C6C}">
      <dgm:prSet/>
      <dgm:spPr/>
      <dgm:t>
        <a:bodyPr/>
        <a:lstStyle/>
        <a:p>
          <a:endParaRPr lang="ru-RU"/>
        </a:p>
      </dgm:t>
    </dgm:pt>
    <dgm:pt modelId="{8405BFAC-8CE0-4C31-8F31-7050BC9B2476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Определение сердечно-сосудистого риска</a:t>
          </a:r>
          <a:endParaRPr lang="ru-RU" sz="1800" i="1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AD34BB1A-2831-4B72-B377-FB8D22BF2ED6}" type="parTrans" cxnId="{D6C0F3D1-E353-4DBC-8800-87814671CCE0}">
      <dgm:prSet/>
      <dgm:spPr/>
      <dgm:t>
        <a:bodyPr/>
        <a:lstStyle/>
        <a:p>
          <a:endParaRPr lang="ru-RU"/>
        </a:p>
      </dgm:t>
    </dgm:pt>
    <dgm:pt modelId="{95AC1379-4865-4965-973F-C0E2642597FF}" type="sibTrans" cxnId="{D6C0F3D1-E353-4DBC-8800-87814671CCE0}">
      <dgm:prSet/>
      <dgm:spPr/>
      <dgm:t>
        <a:bodyPr/>
        <a:lstStyle/>
        <a:p>
          <a:endParaRPr lang="ru-RU"/>
        </a:p>
      </dgm:t>
    </dgm:pt>
    <dgm:pt modelId="{62721662-FFF6-44E8-9D44-AFD8179E56D7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300" i="0" dirty="0" smtClean="0">
              <a:solidFill>
                <a:schemeClr val="accent2">
                  <a:lumMod val="50000"/>
                </a:schemeClr>
              </a:solidFill>
            </a:rPr>
            <a:t>1 </a:t>
          </a:r>
          <a:r>
            <a:rPr lang="ru-RU" sz="1600" i="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i="0" dirty="0">
            <a:solidFill>
              <a:schemeClr val="accent2">
                <a:lumMod val="50000"/>
              </a:schemeClr>
            </a:solidFill>
          </a:endParaRPr>
        </a:p>
      </dgm:t>
    </dgm:pt>
    <dgm:pt modelId="{23FE1CEF-50BD-48D2-AA71-D3DBCE0C4BFF}" type="parTrans" cxnId="{B1D47CDB-7B7B-40DA-B1BD-D09987648B6D}">
      <dgm:prSet/>
      <dgm:spPr/>
      <dgm:t>
        <a:bodyPr/>
        <a:lstStyle/>
        <a:p>
          <a:endParaRPr lang="ru-RU"/>
        </a:p>
      </dgm:t>
    </dgm:pt>
    <dgm:pt modelId="{DA974A84-FCB5-46AB-B646-CAA5612E03F6}" type="sibTrans" cxnId="{B1D47CDB-7B7B-40DA-B1BD-D09987648B6D}">
      <dgm:prSet/>
      <dgm:spPr/>
      <dgm:t>
        <a:bodyPr/>
        <a:lstStyle/>
        <a:p>
          <a:endParaRPr lang="ru-RU"/>
        </a:p>
      </dgm:t>
    </dgm:pt>
    <dgm:pt modelId="{29E751F3-B651-481D-AFAC-19A495B4D569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Осмотр акушера-гинеколога (женщинам)</a:t>
          </a:r>
          <a:endParaRPr lang="ru-RU" sz="1800" dirty="0"/>
        </a:p>
      </dgm:t>
    </dgm:pt>
    <dgm:pt modelId="{BFC4C77B-00E5-45CC-AB7C-93C538E8D9CE}" type="parTrans" cxnId="{0C1EE120-6862-4ED3-A419-9D6D0D7B481C}">
      <dgm:prSet/>
      <dgm:spPr/>
      <dgm:t>
        <a:bodyPr/>
        <a:lstStyle/>
        <a:p>
          <a:endParaRPr lang="ru-RU"/>
        </a:p>
      </dgm:t>
    </dgm:pt>
    <dgm:pt modelId="{603BFF83-72EA-453E-9AA5-3F812731E972}" type="sibTrans" cxnId="{0C1EE120-6862-4ED3-A419-9D6D0D7B481C}">
      <dgm:prSet/>
      <dgm:spPr/>
      <dgm:t>
        <a:bodyPr/>
        <a:lstStyle/>
        <a:p>
          <a:endParaRPr lang="ru-RU"/>
        </a:p>
      </dgm:t>
    </dgm:pt>
    <dgm:pt modelId="{FF230221-299B-40E9-93D3-C2FFC6912BDE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300" i="0" dirty="0" smtClean="0">
              <a:solidFill>
                <a:schemeClr val="accent2">
                  <a:lumMod val="50000"/>
                </a:schemeClr>
              </a:solidFill>
            </a:rPr>
            <a:t>1 </a:t>
          </a:r>
          <a:r>
            <a:rPr lang="ru-RU" sz="1600" i="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i="0" dirty="0">
            <a:solidFill>
              <a:schemeClr val="accent2">
                <a:lumMod val="50000"/>
              </a:schemeClr>
            </a:solidFill>
          </a:endParaRPr>
        </a:p>
      </dgm:t>
    </dgm:pt>
    <dgm:pt modelId="{BC005DAE-1B77-45A7-8514-999FD65BC36E}" type="parTrans" cxnId="{46368E2B-ED50-4B01-86D0-271F21C026C1}">
      <dgm:prSet/>
      <dgm:spPr/>
      <dgm:t>
        <a:bodyPr/>
        <a:lstStyle/>
        <a:p>
          <a:endParaRPr lang="ru-RU"/>
        </a:p>
      </dgm:t>
    </dgm:pt>
    <dgm:pt modelId="{770ABD37-8AF7-4DDB-B314-4906426EA481}" type="sibTrans" cxnId="{46368E2B-ED50-4B01-86D0-271F21C026C1}">
      <dgm:prSet/>
      <dgm:spPr/>
      <dgm:t>
        <a:bodyPr/>
        <a:lstStyle/>
        <a:p>
          <a:endParaRPr lang="ru-RU"/>
        </a:p>
      </dgm:t>
    </dgm:pt>
    <dgm:pt modelId="{D941EC84-7CF1-459C-B057-505949F71D41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 anchor="ctr"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Осмотр врачом-терапевтом</a:t>
          </a:r>
          <a:endParaRPr lang="ru-RU" sz="1800" dirty="0"/>
        </a:p>
      </dgm:t>
    </dgm:pt>
    <dgm:pt modelId="{31E92D68-8AEF-4C1B-B191-B4EB70F24E6B}" type="parTrans" cxnId="{9B3A8481-96EB-49D2-8195-AF4A93A61BF8}">
      <dgm:prSet/>
      <dgm:spPr/>
      <dgm:t>
        <a:bodyPr/>
        <a:lstStyle/>
        <a:p>
          <a:endParaRPr lang="ru-RU"/>
        </a:p>
      </dgm:t>
    </dgm:pt>
    <dgm:pt modelId="{D25CED54-039B-4289-B02F-1C614D2F4E0C}" type="sibTrans" cxnId="{9B3A8481-96EB-49D2-8195-AF4A93A61BF8}">
      <dgm:prSet/>
      <dgm:spPr/>
      <dgm:t>
        <a:bodyPr/>
        <a:lstStyle/>
        <a:p>
          <a:endParaRPr lang="ru-RU"/>
        </a:p>
      </dgm:t>
    </dgm:pt>
    <dgm:pt modelId="{54F54600-3730-4697-84BB-BC643775A77E}" type="pres">
      <dgm:prSet presAssocID="{D730AB40-6436-4BBB-B154-40A1B7F0B89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7042E0-2C2B-4B19-9952-B97305DB1007}" type="pres">
      <dgm:prSet presAssocID="{510FD2AF-0D0C-4CC9-B4B7-044D2D0E586B}" presName="composite" presStyleCnt="0"/>
      <dgm:spPr/>
    </dgm:pt>
    <dgm:pt modelId="{E56DE808-53F7-4711-A70F-C6FE67C412FA}" type="pres">
      <dgm:prSet presAssocID="{510FD2AF-0D0C-4CC9-B4B7-044D2D0E586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0A86BB-2689-400D-BE36-B02EB5597FC7}" type="pres">
      <dgm:prSet presAssocID="{510FD2AF-0D0C-4CC9-B4B7-044D2D0E586B}" presName="descendantText" presStyleLbl="alignAcc1" presStyleIdx="0" presStyleCnt="3" custScaleY="121273" custLinFactNeighborX="-206" custLinFactNeighborY="4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3E023-8B21-4CB1-A96F-0BF503B400FB}" type="pres">
      <dgm:prSet presAssocID="{026D6E51-F34A-4B3E-BB3F-97B3BFF3E445}" presName="sp" presStyleCnt="0"/>
      <dgm:spPr/>
    </dgm:pt>
    <dgm:pt modelId="{AE05372B-4DD6-43CC-B4B0-D1491F4125D6}" type="pres">
      <dgm:prSet presAssocID="{62721662-FFF6-44E8-9D44-AFD8179E56D7}" presName="composite" presStyleCnt="0"/>
      <dgm:spPr/>
    </dgm:pt>
    <dgm:pt modelId="{7BC56496-6091-46B3-9A80-CDE97AB269A1}" type="pres">
      <dgm:prSet presAssocID="{62721662-FFF6-44E8-9D44-AFD8179E56D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BC2BA-5F28-4F55-93F7-20E1EFE3EDA0}" type="pres">
      <dgm:prSet presAssocID="{62721662-FFF6-44E8-9D44-AFD8179E56D7}" presName="descendantText" presStyleLbl="alignAcc1" presStyleIdx="1" presStyleCnt="3" custLinFactNeighborX="205" custLinFactNeighborY="1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E54A7F-B7B2-4425-84DE-76CC207F5B42}" type="pres">
      <dgm:prSet presAssocID="{DA974A84-FCB5-46AB-B646-CAA5612E03F6}" presName="sp" presStyleCnt="0"/>
      <dgm:spPr/>
    </dgm:pt>
    <dgm:pt modelId="{9587A6AD-2070-4D08-BCAE-08C78E5FC52C}" type="pres">
      <dgm:prSet presAssocID="{FF230221-299B-40E9-93D3-C2FFC6912BDE}" presName="composite" presStyleCnt="0"/>
      <dgm:spPr/>
    </dgm:pt>
    <dgm:pt modelId="{AA0E0CBF-C494-4202-A235-744B6792BBF8}" type="pres">
      <dgm:prSet presAssocID="{FF230221-299B-40E9-93D3-C2FFC6912BD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FCE461-C8C9-41B5-AE89-777703607FAC}" type="pres">
      <dgm:prSet presAssocID="{FF230221-299B-40E9-93D3-C2FFC6912BDE}" presName="descendantText" presStyleLbl="alignAcc1" presStyleIdx="2" presStyleCnt="3" custLinFactNeighborX="404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52E99E-9D35-4501-854E-00C4467BFB50}" type="presOf" srcId="{8405BFAC-8CE0-4C31-8F31-7050BC9B2476}" destId="{B00A86BB-2689-400D-BE36-B02EB5597FC7}" srcOrd="0" destOrd="1" presId="urn:microsoft.com/office/officeart/2005/8/layout/chevron2"/>
    <dgm:cxn modelId="{F238A1EF-EFEC-4DFE-842F-5F13DBFF1316}" type="presOf" srcId="{FF230221-299B-40E9-93D3-C2FFC6912BDE}" destId="{AA0E0CBF-C494-4202-A235-744B6792BBF8}" srcOrd="0" destOrd="0" presId="urn:microsoft.com/office/officeart/2005/8/layout/chevron2"/>
    <dgm:cxn modelId="{0C1EE120-6862-4ED3-A419-9D6D0D7B481C}" srcId="{62721662-FFF6-44E8-9D44-AFD8179E56D7}" destId="{29E751F3-B651-481D-AFAC-19A495B4D569}" srcOrd="0" destOrd="0" parTransId="{BFC4C77B-00E5-45CC-AB7C-93C538E8D9CE}" sibTransId="{603BFF83-72EA-453E-9AA5-3F812731E972}"/>
    <dgm:cxn modelId="{FC0E4599-15D8-47E4-8D2A-9AE9D9A24DF8}" type="presOf" srcId="{D730AB40-6436-4BBB-B154-40A1B7F0B896}" destId="{54F54600-3730-4697-84BB-BC643775A77E}" srcOrd="0" destOrd="0" presId="urn:microsoft.com/office/officeart/2005/8/layout/chevron2"/>
    <dgm:cxn modelId="{46368E2B-ED50-4B01-86D0-271F21C026C1}" srcId="{D730AB40-6436-4BBB-B154-40A1B7F0B896}" destId="{FF230221-299B-40E9-93D3-C2FFC6912BDE}" srcOrd="2" destOrd="0" parTransId="{BC005DAE-1B77-45A7-8514-999FD65BC36E}" sibTransId="{770ABD37-8AF7-4DDB-B314-4906426EA481}"/>
    <dgm:cxn modelId="{A1F394F9-8E6B-4E52-8D3A-096A52253C6C}" srcId="{510FD2AF-0D0C-4CC9-B4B7-044D2D0E586B}" destId="{32EE506A-3554-433D-80E5-AD4926695FC4}" srcOrd="0" destOrd="0" parTransId="{AB38FA65-1FC8-4283-96DC-4720CEA3FF5F}" sibTransId="{58316C2E-DC68-494D-823E-DAEB2A8EB2FC}"/>
    <dgm:cxn modelId="{B1D47CDB-7B7B-40DA-B1BD-D09987648B6D}" srcId="{D730AB40-6436-4BBB-B154-40A1B7F0B896}" destId="{62721662-FFF6-44E8-9D44-AFD8179E56D7}" srcOrd="1" destOrd="0" parTransId="{23FE1CEF-50BD-48D2-AA71-D3DBCE0C4BFF}" sibTransId="{DA974A84-FCB5-46AB-B646-CAA5612E03F6}"/>
    <dgm:cxn modelId="{97242980-EEF4-4D2A-8FFB-495250F3BAA5}" type="presOf" srcId="{510FD2AF-0D0C-4CC9-B4B7-044D2D0E586B}" destId="{E56DE808-53F7-4711-A70F-C6FE67C412FA}" srcOrd="0" destOrd="0" presId="urn:microsoft.com/office/officeart/2005/8/layout/chevron2"/>
    <dgm:cxn modelId="{D6C0F3D1-E353-4DBC-8800-87814671CCE0}" srcId="{510FD2AF-0D0C-4CC9-B4B7-044D2D0E586B}" destId="{8405BFAC-8CE0-4C31-8F31-7050BC9B2476}" srcOrd="1" destOrd="0" parTransId="{AD34BB1A-2831-4B72-B377-FB8D22BF2ED6}" sibTransId="{95AC1379-4865-4965-973F-C0E2642597FF}"/>
    <dgm:cxn modelId="{9B3A8481-96EB-49D2-8195-AF4A93A61BF8}" srcId="{FF230221-299B-40E9-93D3-C2FFC6912BDE}" destId="{D941EC84-7CF1-459C-B057-505949F71D41}" srcOrd="0" destOrd="0" parTransId="{31E92D68-8AEF-4C1B-B191-B4EB70F24E6B}" sibTransId="{D25CED54-039B-4289-B02F-1C614D2F4E0C}"/>
    <dgm:cxn modelId="{7ABC1C7A-E78C-4065-AAE4-92433ADA7CFD}" type="presOf" srcId="{62721662-FFF6-44E8-9D44-AFD8179E56D7}" destId="{7BC56496-6091-46B3-9A80-CDE97AB269A1}" srcOrd="0" destOrd="0" presId="urn:microsoft.com/office/officeart/2005/8/layout/chevron2"/>
    <dgm:cxn modelId="{2A6B6644-370C-40C6-8FE4-A1627F6EE19A}" type="presOf" srcId="{32EE506A-3554-433D-80E5-AD4926695FC4}" destId="{B00A86BB-2689-400D-BE36-B02EB5597FC7}" srcOrd="0" destOrd="0" presId="urn:microsoft.com/office/officeart/2005/8/layout/chevron2"/>
    <dgm:cxn modelId="{935E25F0-00F4-47E6-854A-684505F50406}" srcId="{D730AB40-6436-4BBB-B154-40A1B7F0B896}" destId="{510FD2AF-0D0C-4CC9-B4B7-044D2D0E586B}" srcOrd="0" destOrd="0" parTransId="{A5107EB3-990F-49F3-B7AF-49B671E48D08}" sibTransId="{026D6E51-F34A-4B3E-BB3F-97B3BFF3E445}"/>
    <dgm:cxn modelId="{3F591888-1DB9-4D6E-9867-3F96510EEA43}" type="presOf" srcId="{D941EC84-7CF1-459C-B057-505949F71D41}" destId="{A8FCE461-C8C9-41B5-AE89-777703607FAC}" srcOrd="0" destOrd="0" presId="urn:microsoft.com/office/officeart/2005/8/layout/chevron2"/>
    <dgm:cxn modelId="{58884DF5-FD65-468A-96C8-1A2CDB07D4F5}" type="presOf" srcId="{29E751F3-B651-481D-AFAC-19A495B4D569}" destId="{5EABC2BA-5F28-4F55-93F7-20E1EFE3EDA0}" srcOrd="0" destOrd="0" presId="urn:microsoft.com/office/officeart/2005/8/layout/chevron2"/>
    <dgm:cxn modelId="{6F361D38-89BA-4FE2-B5C7-6E69E68FEF2E}" type="presParOf" srcId="{54F54600-3730-4697-84BB-BC643775A77E}" destId="{E77042E0-2C2B-4B19-9952-B97305DB1007}" srcOrd="0" destOrd="0" presId="urn:microsoft.com/office/officeart/2005/8/layout/chevron2"/>
    <dgm:cxn modelId="{962C6D66-CA3A-48E2-A7E0-9D6334CF6726}" type="presParOf" srcId="{E77042E0-2C2B-4B19-9952-B97305DB1007}" destId="{E56DE808-53F7-4711-A70F-C6FE67C412FA}" srcOrd="0" destOrd="0" presId="urn:microsoft.com/office/officeart/2005/8/layout/chevron2"/>
    <dgm:cxn modelId="{687CEC5B-7235-4530-A27A-DB0A661DAF6A}" type="presParOf" srcId="{E77042E0-2C2B-4B19-9952-B97305DB1007}" destId="{B00A86BB-2689-400D-BE36-B02EB5597FC7}" srcOrd="1" destOrd="0" presId="urn:microsoft.com/office/officeart/2005/8/layout/chevron2"/>
    <dgm:cxn modelId="{8E721EBA-D465-4D19-9068-D344A572DEB9}" type="presParOf" srcId="{54F54600-3730-4697-84BB-BC643775A77E}" destId="{82C3E023-8B21-4CB1-A96F-0BF503B400FB}" srcOrd="1" destOrd="0" presId="urn:microsoft.com/office/officeart/2005/8/layout/chevron2"/>
    <dgm:cxn modelId="{BBF7EF52-1186-49C3-B0CE-CDA05020211A}" type="presParOf" srcId="{54F54600-3730-4697-84BB-BC643775A77E}" destId="{AE05372B-4DD6-43CC-B4B0-D1491F4125D6}" srcOrd="2" destOrd="0" presId="urn:microsoft.com/office/officeart/2005/8/layout/chevron2"/>
    <dgm:cxn modelId="{630E2D87-C478-433A-8120-8DF144F6AE5A}" type="presParOf" srcId="{AE05372B-4DD6-43CC-B4B0-D1491F4125D6}" destId="{7BC56496-6091-46B3-9A80-CDE97AB269A1}" srcOrd="0" destOrd="0" presId="urn:microsoft.com/office/officeart/2005/8/layout/chevron2"/>
    <dgm:cxn modelId="{1EFFE873-7AF0-4CBD-92EF-500B5BEC1BE4}" type="presParOf" srcId="{AE05372B-4DD6-43CC-B4B0-D1491F4125D6}" destId="{5EABC2BA-5F28-4F55-93F7-20E1EFE3EDA0}" srcOrd="1" destOrd="0" presId="urn:microsoft.com/office/officeart/2005/8/layout/chevron2"/>
    <dgm:cxn modelId="{33ACD9FC-80E5-4B64-91D6-0F853A133455}" type="presParOf" srcId="{54F54600-3730-4697-84BB-BC643775A77E}" destId="{98E54A7F-B7B2-4425-84DE-76CC207F5B42}" srcOrd="3" destOrd="0" presId="urn:microsoft.com/office/officeart/2005/8/layout/chevron2"/>
    <dgm:cxn modelId="{ABE9E8E7-FA1A-4604-87F4-4590AAA1DEDB}" type="presParOf" srcId="{54F54600-3730-4697-84BB-BC643775A77E}" destId="{9587A6AD-2070-4D08-BCAE-08C78E5FC52C}" srcOrd="4" destOrd="0" presId="urn:microsoft.com/office/officeart/2005/8/layout/chevron2"/>
    <dgm:cxn modelId="{C6FE7A69-E675-4FD0-8774-5104869DB282}" type="presParOf" srcId="{9587A6AD-2070-4D08-BCAE-08C78E5FC52C}" destId="{AA0E0CBF-C494-4202-A235-744B6792BBF8}" srcOrd="0" destOrd="0" presId="urn:microsoft.com/office/officeart/2005/8/layout/chevron2"/>
    <dgm:cxn modelId="{F3CF165A-4DC0-4A0C-9F86-7C25581DC842}" type="presParOf" srcId="{9587A6AD-2070-4D08-BCAE-08C78E5FC52C}" destId="{A8FCE461-C8C9-41B5-AE89-777703607FA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30AB40-6436-4BBB-B154-40A1B7F0B89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0FD2AF-0D0C-4CC9-B4B7-044D2D0E586B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400" dirty="0" smtClean="0">
              <a:solidFill>
                <a:schemeClr val="accent2">
                  <a:lumMod val="50000"/>
                </a:schemeClr>
              </a:solidFill>
            </a:rPr>
            <a:t>2 </a:t>
          </a:r>
          <a:r>
            <a:rPr lang="ru-RU" sz="16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dirty="0">
            <a:solidFill>
              <a:schemeClr val="accent2">
                <a:lumMod val="50000"/>
              </a:schemeClr>
            </a:solidFill>
          </a:endParaRPr>
        </a:p>
      </dgm:t>
    </dgm:pt>
    <dgm:pt modelId="{A5107EB3-990F-49F3-B7AF-49B671E48D08}" type="parTrans" cxnId="{935E25F0-00F4-47E6-854A-684505F50406}">
      <dgm:prSet/>
      <dgm:spPr/>
      <dgm:t>
        <a:bodyPr/>
        <a:lstStyle/>
        <a:p>
          <a:endParaRPr lang="ru-RU"/>
        </a:p>
      </dgm:t>
    </dgm:pt>
    <dgm:pt modelId="{026D6E51-F34A-4B3E-BB3F-97B3BFF3E445}" type="sibTrans" cxnId="{935E25F0-00F4-47E6-854A-684505F50406}">
      <dgm:prSet/>
      <dgm:spPr/>
      <dgm:t>
        <a:bodyPr/>
        <a:lstStyle/>
        <a:p>
          <a:endParaRPr lang="ru-RU"/>
        </a:p>
      </dgm:t>
    </dgm:pt>
    <dgm:pt modelId="{32EE506A-3554-433D-80E5-AD4926695FC4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Осмотр врачом-неврологом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AB38FA65-1FC8-4283-96DC-4720CEA3FF5F}" type="parTrans" cxnId="{A1F394F9-8E6B-4E52-8D3A-096A52253C6C}">
      <dgm:prSet/>
      <dgm:spPr/>
      <dgm:t>
        <a:bodyPr/>
        <a:lstStyle/>
        <a:p>
          <a:endParaRPr lang="ru-RU"/>
        </a:p>
      </dgm:t>
    </dgm:pt>
    <dgm:pt modelId="{58316C2E-DC68-494D-823E-DAEB2A8EB2FC}" type="sibTrans" cxnId="{A1F394F9-8E6B-4E52-8D3A-096A52253C6C}">
      <dgm:prSet/>
      <dgm:spPr/>
      <dgm:t>
        <a:bodyPr/>
        <a:lstStyle/>
        <a:p>
          <a:endParaRPr lang="ru-RU"/>
        </a:p>
      </dgm:t>
    </dgm:pt>
    <dgm:pt modelId="{62721662-FFF6-44E8-9D44-AFD8179E56D7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400" dirty="0" smtClean="0">
              <a:solidFill>
                <a:schemeClr val="accent2">
                  <a:lumMod val="50000"/>
                </a:schemeClr>
              </a:solidFill>
            </a:rPr>
            <a:t>2 </a:t>
          </a:r>
          <a:r>
            <a:rPr lang="ru-RU" sz="16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dirty="0">
            <a:solidFill>
              <a:schemeClr val="accent2">
                <a:lumMod val="50000"/>
              </a:schemeClr>
            </a:solidFill>
          </a:endParaRPr>
        </a:p>
      </dgm:t>
    </dgm:pt>
    <dgm:pt modelId="{23FE1CEF-50BD-48D2-AA71-D3DBCE0C4BFF}" type="parTrans" cxnId="{B1D47CDB-7B7B-40DA-B1BD-D09987648B6D}">
      <dgm:prSet/>
      <dgm:spPr/>
      <dgm:t>
        <a:bodyPr/>
        <a:lstStyle/>
        <a:p>
          <a:endParaRPr lang="ru-RU"/>
        </a:p>
      </dgm:t>
    </dgm:pt>
    <dgm:pt modelId="{DA974A84-FCB5-46AB-B646-CAA5612E03F6}" type="sibTrans" cxnId="{B1D47CDB-7B7B-40DA-B1BD-D09987648B6D}">
      <dgm:prSet/>
      <dgm:spPr/>
      <dgm:t>
        <a:bodyPr/>
        <a:lstStyle/>
        <a:p>
          <a:endParaRPr lang="ru-RU"/>
        </a:p>
      </dgm:t>
    </dgm:pt>
    <dgm:pt modelId="{29E751F3-B651-481D-AFAC-19A495B4D569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Осмотр </a:t>
          </a:r>
          <a:r>
            <a:rPr lang="ru-RU" sz="1800" i="1" dirty="0" err="1" smtClean="0">
              <a:solidFill>
                <a:schemeClr val="accent2">
                  <a:lumMod val="75000"/>
                </a:schemeClr>
              </a:solidFill>
            </a:rPr>
            <a:t>колопроктологом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BFC4C77B-00E5-45CC-AB7C-93C538E8D9CE}" type="parTrans" cxnId="{0C1EE120-6862-4ED3-A419-9D6D0D7B481C}">
      <dgm:prSet/>
      <dgm:spPr/>
      <dgm:t>
        <a:bodyPr/>
        <a:lstStyle/>
        <a:p>
          <a:endParaRPr lang="ru-RU"/>
        </a:p>
      </dgm:t>
    </dgm:pt>
    <dgm:pt modelId="{603BFF83-72EA-453E-9AA5-3F812731E972}" type="sibTrans" cxnId="{0C1EE120-6862-4ED3-A419-9D6D0D7B481C}">
      <dgm:prSet/>
      <dgm:spPr/>
      <dgm:t>
        <a:bodyPr/>
        <a:lstStyle/>
        <a:p>
          <a:endParaRPr lang="ru-RU"/>
        </a:p>
      </dgm:t>
    </dgm:pt>
    <dgm:pt modelId="{FF230221-299B-40E9-93D3-C2FFC6912BDE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400" dirty="0" smtClean="0">
              <a:solidFill>
                <a:schemeClr val="accent2">
                  <a:lumMod val="50000"/>
                </a:schemeClr>
              </a:solidFill>
            </a:rPr>
            <a:t>2 </a:t>
          </a:r>
          <a:r>
            <a:rPr lang="ru-RU" sz="16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dirty="0">
            <a:solidFill>
              <a:schemeClr val="accent2">
                <a:lumMod val="50000"/>
              </a:schemeClr>
            </a:solidFill>
          </a:endParaRPr>
        </a:p>
      </dgm:t>
    </dgm:pt>
    <dgm:pt modelId="{BC005DAE-1B77-45A7-8514-999FD65BC36E}" type="parTrans" cxnId="{46368E2B-ED50-4B01-86D0-271F21C026C1}">
      <dgm:prSet/>
      <dgm:spPr/>
      <dgm:t>
        <a:bodyPr/>
        <a:lstStyle/>
        <a:p>
          <a:endParaRPr lang="ru-RU"/>
        </a:p>
      </dgm:t>
    </dgm:pt>
    <dgm:pt modelId="{770ABD37-8AF7-4DDB-B314-4906426EA481}" type="sibTrans" cxnId="{46368E2B-ED50-4B01-86D0-271F21C026C1}">
      <dgm:prSet/>
      <dgm:spPr/>
      <dgm:t>
        <a:bodyPr/>
        <a:lstStyle/>
        <a:p>
          <a:endParaRPr lang="ru-RU"/>
        </a:p>
      </dgm:t>
    </dgm:pt>
    <dgm:pt modelId="{BAAEB008-B539-4A5D-AB93-9B259319FBFB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КТ легких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7135F11D-3888-448A-8974-27759CAD74E5}" type="parTrans" cxnId="{40DC70D3-0809-4BDE-90E0-52EB0CA91D10}">
      <dgm:prSet/>
      <dgm:spPr/>
      <dgm:t>
        <a:bodyPr/>
        <a:lstStyle/>
        <a:p>
          <a:endParaRPr lang="ru-RU"/>
        </a:p>
      </dgm:t>
    </dgm:pt>
    <dgm:pt modelId="{90FE6006-98F6-430F-9270-74E37C90775A}" type="sibTrans" cxnId="{40DC70D3-0809-4BDE-90E0-52EB0CA91D10}">
      <dgm:prSet/>
      <dgm:spPr/>
      <dgm:t>
        <a:bodyPr/>
        <a:lstStyle/>
        <a:p>
          <a:endParaRPr lang="ru-RU"/>
        </a:p>
      </dgm:t>
    </dgm:pt>
    <dgm:pt modelId="{A90145F5-F0C8-4C2C-8632-5ACB8D1B0E09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Осмотр врачом-гинекологом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AF7C91CD-6507-4DD6-9366-B156B44E3630}" type="parTrans" cxnId="{E1407298-A0AF-4A5E-A649-4918110FC886}">
      <dgm:prSet/>
      <dgm:spPr/>
      <dgm:t>
        <a:bodyPr/>
        <a:lstStyle/>
        <a:p>
          <a:endParaRPr lang="ru-RU"/>
        </a:p>
      </dgm:t>
    </dgm:pt>
    <dgm:pt modelId="{A1AF900D-0527-45A0-B0A8-EC610DBC76D0}" type="sibTrans" cxnId="{E1407298-A0AF-4A5E-A649-4918110FC886}">
      <dgm:prSet/>
      <dgm:spPr/>
      <dgm:t>
        <a:bodyPr/>
        <a:lstStyle/>
        <a:p>
          <a:endParaRPr lang="ru-RU"/>
        </a:p>
      </dgm:t>
    </dgm:pt>
    <dgm:pt modelId="{CF14B865-DA1D-4803-81AC-708900155FB0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Осмотр врачом-урологом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CCEA5A26-B55D-4003-95D6-ECD8855C57F1}" type="parTrans" cxnId="{919B185D-DFAB-4729-B18F-D3DACEFDE551}">
      <dgm:prSet/>
      <dgm:spPr/>
      <dgm:t>
        <a:bodyPr/>
        <a:lstStyle/>
        <a:p>
          <a:endParaRPr lang="ru-RU"/>
        </a:p>
      </dgm:t>
    </dgm:pt>
    <dgm:pt modelId="{F96D0808-363F-4649-AEF2-393426204842}" type="sibTrans" cxnId="{919B185D-DFAB-4729-B18F-D3DACEFDE551}">
      <dgm:prSet/>
      <dgm:spPr/>
      <dgm:t>
        <a:bodyPr/>
        <a:lstStyle/>
        <a:p>
          <a:endParaRPr lang="ru-RU"/>
        </a:p>
      </dgm:t>
    </dgm:pt>
    <dgm:pt modelId="{C6087AF2-B91B-4C4F-AA92-6169C40AACD5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Спирометрия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F7B0DBE3-2F96-4378-84E0-6F3BCADF31F9}" type="parTrans" cxnId="{B1AFF3B8-FCB1-4949-95AC-DA243C6FE3E0}">
      <dgm:prSet/>
      <dgm:spPr/>
      <dgm:t>
        <a:bodyPr/>
        <a:lstStyle/>
        <a:p>
          <a:endParaRPr lang="ru-RU"/>
        </a:p>
      </dgm:t>
    </dgm:pt>
    <dgm:pt modelId="{FCA1F981-773E-4234-B930-FE8299B845D8}" type="sibTrans" cxnId="{B1AFF3B8-FCB1-4949-95AC-DA243C6FE3E0}">
      <dgm:prSet/>
      <dgm:spPr/>
      <dgm:t>
        <a:bodyPr/>
        <a:lstStyle/>
        <a:p>
          <a:endParaRPr lang="ru-RU"/>
        </a:p>
      </dgm:t>
    </dgm:pt>
    <dgm:pt modelId="{54F54600-3730-4697-84BB-BC643775A77E}" type="pres">
      <dgm:prSet presAssocID="{D730AB40-6436-4BBB-B154-40A1B7F0B89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7042E0-2C2B-4B19-9952-B97305DB1007}" type="pres">
      <dgm:prSet presAssocID="{510FD2AF-0D0C-4CC9-B4B7-044D2D0E586B}" presName="composite" presStyleCnt="0"/>
      <dgm:spPr/>
    </dgm:pt>
    <dgm:pt modelId="{E56DE808-53F7-4711-A70F-C6FE67C412FA}" type="pres">
      <dgm:prSet presAssocID="{510FD2AF-0D0C-4CC9-B4B7-044D2D0E586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0A86BB-2689-400D-BE36-B02EB5597FC7}" type="pres">
      <dgm:prSet presAssocID="{510FD2AF-0D0C-4CC9-B4B7-044D2D0E586B}" presName="descendantText" presStyleLbl="alignAcc1" presStyleIdx="0" presStyleCnt="3" custLinFactNeighborX="397" custLinFactNeighborY="2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3E023-8B21-4CB1-A96F-0BF503B400FB}" type="pres">
      <dgm:prSet presAssocID="{026D6E51-F34A-4B3E-BB3F-97B3BFF3E445}" presName="sp" presStyleCnt="0"/>
      <dgm:spPr/>
    </dgm:pt>
    <dgm:pt modelId="{AE05372B-4DD6-43CC-B4B0-D1491F4125D6}" type="pres">
      <dgm:prSet presAssocID="{62721662-FFF6-44E8-9D44-AFD8179E56D7}" presName="composite" presStyleCnt="0"/>
      <dgm:spPr/>
    </dgm:pt>
    <dgm:pt modelId="{7BC56496-6091-46B3-9A80-CDE97AB269A1}" type="pres">
      <dgm:prSet presAssocID="{62721662-FFF6-44E8-9D44-AFD8179E56D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BC2BA-5F28-4F55-93F7-20E1EFE3EDA0}" type="pres">
      <dgm:prSet presAssocID="{62721662-FFF6-44E8-9D44-AFD8179E56D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E54A7F-B7B2-4425-84DE-76CC207F5B42}" type="pres">
      <dgm:prSet presAssocID="{DA974A84-FCB5-46AB-B646-CAA5612E03F6}" presName="sp" presStyleCnt="0"/>
      <dgm:spPr/>
    </dgm:pt>
    <dgm:pt modelId="{9587A6AD-2070-4D08-BCAE-08C78E5FC52C}" type="pres">
      <dgm:prSet presAssocID="{FF230221-299B-40E9-93D3-C2FFC6912BDE}" presName="composite" presStyleCnt="0"/>
      <dgm:spPr/>
    </dgm:pt>
    <dgm:pt modelId="{AA0E0CBF-C494-4202-A235-744B6792BBF8}" type="pres">
      <dgm:prSet presAssocID="{FF230221-299B-40E9-93D3-C2FFC6912BDE}" presName="parentText" presStyleLbl="alignNode1" presStyleIdx="2" presStyleCnt="3" custLinFactNeighborX="-1781" custLinFactNeighborY="-62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FCE461-C8C9-41B5-AE89-777703607FAC}" type="pres">
      <dgm:prSet presAssocID="{FF230221-299B-40E9-93D3-C2FFC6912BD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D47CDB-7B7B-40DA-B1BD-D09987648B6D}" srcId="{D730AB40-6436-4BBB-B154-40A1B7F0B896}" destId="{62721662-FFF6-44E8-9D44-AFD8179E56D7}" srcOrd="1" destOrd="0" parTransId="{23FE1CEF-50BD-48D2-AA71-D3DBCE0C4BFF}" sibTransId="{DA974A84-FCB5-46AB-B646-CAA5612E03F6}"/>
    <dgm:cxn modelId="{911D23D8-9E1C-421E-B9A3-3DF385A4075C}" type="presOf" srcId="{D730AB40-6436-4BBB-B154-40A1B7F0B896}" destId="{54F54600-3730-4697-84BB-BC643775A77E}" srcOrd="0" destOrd="0" presId="urn:microsoft.com/office/officeart/2005/8/layout/chevron2"/>
    <dgm:cxn modelId="{D81A6E85-88E3-422F-9459-51D1D000F77F}" type="presOf" srcId="{29E751F3-B651-481D-AFAC-19A495B4D569}" destId="{5EABC2BA-5F28-4F55-93F7-20E1EFE3EDA0}" srcOrd="0" destOrd="0" presId="urn:microsoft.com/office/officeart/2005/8/layout/chevron2"/>
    <dgm:cxn modelId="{935E25F0-00F4-47E6-854A-684505F50406}" srcId="{D730AB40-6436-4BBB-B154-40A1B7F0B896}" destId="{510FD2AF-0D0C-4CC9-B4B7-044D2D0E586B}" srcOrd="0" destOrd="0" parTransId="{A5107EB3-990F-49F3-B7AF-49B671E48D08}" sibTransId="{026D6E51-F34A-4B3E-BB3F-97B3BFF3E445}"/>
    <dgm:cxn modelId="{40DC70D3-0809-4BDE-90E0-52EB0CA91D10}" srcId="{FF230221-299B-40E9-93D3-C2FFC6912BDE}" destId="{BAAEB008-B539-4A5D-AB93-9B259319FBFB}" srcOrd="0" destOrd="0" parTransId="{7135F11D-3888-448A-8974-27759CAD74E5}" sibTransId="{90FE6006-98F6-430F-9270-74E37C90775A}"/>
    <dgm:cxn modelId="{B1AFF3B8-FCB1-4949-95AC-DA243C6FE3E0}" srcId="{FF230221-299B-40E9-93D3-C2FFC6912BDE}" destId="{C6087AF2-B91B-4C4F-AA92-6169C40AACD5}" srcOrd="1" destOrd="0" parTransId="{F7B0DBE3-2F96-4378-84E0-6F3BCADF31F9}" sibTransId="{FCA1F981-773E-4234-B930-FE8299B845D8}"/>
    <dgm:cxn modelId="{E1407298-A0AF-4A5E-A649-4918110FC886}" srcId="{62721662-FFF6-44E8-9D44-AFD8179E56D7}" destId="{A90145F5-F0C8-4C2C-8632-5ACB8D1B0E09}" srcOrd="1" destOrd="0" parTransId="{AF7C91CD-6507-4DD6-9366-B156B44E3630}" sibTransId="{A1AF900D-0527-45A0-B0A8-EC610DBC76D0}"/>
    <dgm:cxn modelId="{46368E2B-ED50-4B01-86D0-271F21C026C1}" srcId="{D730AB40-6436-4BBB-B154-40A1B7F0B896}" destId="{FF230221-299B-40E9-93D3-C2FFC6912BDE}" srcOrd="2" destOrd="0" parTransId="{BC005DAE-1B77-45A7-8514-999FD65BC36E}" sibTransId="{770ABD37-8AF7-4DDB-B314-4906426EA481}"/>
    <dgm:cxn modelId="{82AF935F-615A-4F4C-A2A8-B1968D273415}" type="presOf" srcId="{32EE506A-3554-433D-80E5-AD4926695FC4}" destId="{B00A86BB-2689-400D-BE36-B02EB5597FC7}" srcOrd="0" destOrd="0" presId="urn:microsoft.com/office/officeart/2005/8/layout/chevron2"/>
    <dgm:cxn modelId="{919B185D-DFAB-4729-B18F-D3DACEFDE551}" srcId="{510FD2AF-0D0C-4CC9-B4B7-044D2D0E586B}" destId="{CF14B865-DA1D-4803-81AC-708900155FB0}" srcOrd="1" destOrd="0" parTransId="{CCEA5A26-B55D-4003-95D6-ECD8855C57F1}" sibTransId="{F96D0808-363F-4649-AEF2-393426204842}"/>
    <dgm:cxn modelId="{BF20BBA3-6620-4759-8834-A2FA47B589AA}" type="presOf" srcId="{510FD2AF-0D0C-4CC9-B4B7-044D2D0E586B}" destId="{E56DE808-53F7-4711-A70F-C6FE67C412FA}" srcOrd="0" destOrd="0" presId="urn:microsoft.com/office/officeart/2005/8/layout/chevron2"/>
    <dgm:cxn modelId="{A1F394F9-8E6B-4E52-8D3A-096A52253C6C}" srcId="{510FD2AF-0D0C-4CC9-B4B7-044D2D0E586B}" destId="{32EE506A-3554-433D-80E5-AD4926695FC4}" srcOrd="0" destOrd="0" parTransId="{AB38FA65-1FC8-4283-96DC-4720CEA3FF5F}" sibTransId="{58316C2E-DC68-494D-823E-DAEB2A8EB2FC}"/>
    <dgm:cxn modelId="{C675146C-498A-4EA3-94C8-B635CEE33139}" type="presOf" srcId="{A90145F5-F0C8-4C2C-8632-5ACB8D1B0E09}" destId="{5EABC2BA-5F28-4F55-93F7-20E1EFE3EDA0}" srcOrd="0" destOrd="1" presId="urn:microsoft.com/office/officeart/2005/8/layout/chevron2"/>
    <dgm:cxn modelId="{87DFCEC6-02DE-4958-A467-DDE37A172175}" type="presOf" srcId="{CF14B865-DA1D-4803-81AC-708900155FB0}" destId="{B00A86BB-2689-400D-BE36-B02EB5597FC7}" srcOrd="0" destOrd="1" presId="urn:microsoft.com/office/officeart/2005/8/layout/chevron2"/>
    <dgm:cxn modelId="{780CCEEB-F2B4-46C7-BD36-A711D36B24DF}" type="presOf" srcId="{BAAEB008-B539-4A5D-AB93-9B259319FBFB}" destId="{A8FCE461-C8C9-41B5-AE89-777703607FAC}" srcOrd="0" destOrd="0" presId="urn:microsoft.com/office/officeart/2005/8/layout/chevron2"/>
    <dgm:cxn modelId="{A2C7DBF1-01F8-4265-849A-FDFF530D8F16}" type="presOf" srcId="{C6087AF2-B91B-4C4F-AA92-6169C40AACD5}" destId="{A8FCE461-C8C9-41B5-AE89-777703607FAC}" srcOrd="0" destOrd="1" presId="urn:microsoft.com/office/officeart/2005/8/layout/chevron2"/>
    <dgm:cxn modelId="{56AF78B1-BD40-4ABF-9109-3995417B0447}" type="presOf" srcId="{62721662-FFF6-44E8-9D44-AFD8179E56D7}" destId="{7BC56496-6091-46B3-9A80-CDE97AB269A1}" srcOrd="0" destOrd="0" presId="urn:microsoft.com/office/officeart/2005/8/layout/chevron2"/>
    <dgm:cxn modelId="{0C1EE120-6862-4ED3-A419-9D6D0D7B481C}" srcId="{62721662-FFF6-44E8-9D44-AFD8179E56D7}" destId="{29E751F3-B651-481D-AFAC-19A495B4D569}" srcOrd="0" destOrd="0" parTransId="{BFC4C77B-00E5-45CC-AB7C-93C538E8D9CE}" sibTransId="{603BFF83-72EA-453E-9AA5-3F812731E972}"/>
    <dgm:cxn modelId="{B61AF9FC-58FA-4532-9727-FC5276D891C8}" type="presOf" srcId="{FF230221-299B-40E9-93D3-C2FFC6912BDE}" destId="{AA0E0CBF-C494-4202-A235-744B6792BBF8}" srcOrd="0" destOrd="0" presId="urn:microsoft.com/office/officeart/2005/8/layout/chevron2"/>
    <dgm:cxn modelId="{C65AF7A6-9E9E-4ADA-944B-1CBD5C9A5164}" type="presParOf" srcId="{54F54600-3730-4697-84BB-BC643775A77E}" destId="{E77042E0-2C2B-4B19-9952-B97305DB1007}" srcOrd="0" destOrd="0" presId="urn:microsoft.com/office/officeart/2005/8/layout/chevron2"/>
    <dgm:cxn modelId="{2E166074-8EFE-4721-BDA7-66B47154FEE4}" type="presParOf" srcId="{E77042E0-2C2B-4B19-9952-B97305DB1007}" destId="{E56DE808-53F7-4711-A70F-C6FE67C412FA}" srcOrd="0" destOrd="0" presId="urn:microsoft.com/office/officeart/2005/8/layout/chevron2"/>
    <dgm:cxn modelId="{81E33567-C6E3-4DE4-ACD8-18EC7A86CB01}" type="presParOf" srcId="{E77042E0-2C2B-4B19-9952-B97305DB1007}" destId="{B00A86BB-2689-400D-BE36-B02EB5597FC7}" srcOrd="1" destOrd="0" presId="urn:microsoft.com/office/officeart/2005/8/layout/chevron2"/>
    <dgm:cxn modelId="{F4E1CB62-DED2-4305-B7CD-0E6852ACE4D9}" type="presParOf" srcId="{54F54600-3730-4697-84BB-BC643775A77E}" destId="{82C3E023-8B21-4CB1-A96F-0BF503B400FB}" srcOrd="1" destOrd="0" presId="urn:microsoft.com/office/officeart/2005/8/layout/chevron2"/>
    <dgm:cxn modelId="{E8310761-04CB-40B7-9CD9-50D6BEB8FB7C}" type="presParOf" srcId="{54F54600-3730-4697-84BB-BC643775A77E}" destId="{AE05372B-4DD6-43CC-B4B0-D1491F4125D6}" srcOrd="2" destOrd="0" presId="urn:microsoft.com/office/officeart/2005/8/layout/chevron2"/>
    <dgm:cxn modelId="{AA70CDE0-F338-449C-9577-01A8DDFB9567}" type="presParOf" srcId="{AE05372B-4DD6-43CC-B4B0-D1491F4125D6}" destId="{7BC56496-6091-46B3-9A80-CDE97AB269A1}" srcOrd="0" destOrd="0" presId="urn:microsoft.com/office/officeart/2005/8/layout/chevron2"/>
    <dgm:cxn modelId="{E248C1BA-4599-4AFF-BE2A-22DCC87E896D}" type="presParOf" srcId="{AE05372B-4DD6-43CC-B4B0-D1491F4125D6}" destId="{5EABC2BA-5F28-4F55-93F7-20E1EFE3EDA0}" srcOrd="1" destOrd="0" presId="urn:microsoft.com/office/officeart/2005/8/layout/chevron2"/>
    <dgm:cxn modelId="{D39120AB-11BF-4AA1-A090-1F6738EB1AFF}" type="presParOf" srcId="{54F54600-3730-4697-84BB-BC643775A77E}" destId="{98E54A7F-B7B2-4425-84DE-76CC207F5B42}" srcOrd="3" destOrd="0" presId="urn:microsoft.com/office/officeart/2005/8/layout/chevron2"/>
    <dgm:cxn modelId="{0D1E399B-540B-4B3B-980B-E0CAA652B489}" type="presParOf" srcId="{54F54600-3730-4697-84BB-BC643775A77E}" destId="{9587A6AD-2070-4D08-BCAE-08C78E5FC52C}" srcOrd="4" destOrd="0" presId="urn:microsoft.com/office/officeart/2005/8/layout/chevron2"/>
    <dgm:cxn modelId="{DC5F5B0C-8750-46ED-8415-C3633C905A20}" type="presParOf" srcId="{9587A6AD-2070-4D08-BCAE-08C78E5FC52C}" destId="{AA0E0CBF-C494-4202-A235-744B6792BBF8}" srcOrd="0" destOrd="0" presId="urn:microsoft.com/office/officeart/2005/8/layout/chevron2"/>
    <dgm:cxn modelId="{16F8C279-ECDC-4033-A130-4CCD09A5EFFA}" type="presParOf" srcId="{9587A6AD-2070-4D08-BCAE-08C78E5FC52C}" destId="{A8FCE461-C8C9-41B5-AE89-777703607FA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30AB40-6436-4BBB-B154-40A1B7F0B89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0FD2AF-0D0C-4CC9-B4B7-044D2D0E586B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2 </a:t>
          </a:r>
          <a:r>
            <a:rPr lang="ru-RU" sz="16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dirty="0">
            <a:solidFill>
              <a:schemeClr val="accent2">
                <a:lumMod val="50000"/>
              </a:schemeClr>
            </a:solidFill>
          </a:endParaRPr>
        </a:p>
      </dgm:t>
    </dgm:pt>
    <dgm:pt modelId="{A5107EB3-990F-49F3-B7AF-49B671E48D08}" type="parTrans" cxnId="{935E25F0-00F4-47E6-854A-684505F50406}">
      <dgm:prSet/>
      <dgm:spPr/>
      <dgm:t>
        <a:bodyPr/>
        <a:lstStyle/>
        <a:p>
          <a:endParaRPr lang="ru-RU"/>
        </a:p>
      </dgm:t>
    </dgm:pt>
    <dgm:pt modelId="{026D6E51-F34A-4B3E-BB3F-97B3BFF3E445}" type="sibTrans" cxnId="{935E25F0-00F4-47E6-854A-684505F50406}">
      <dgm:prSet/>
      <dgm:spPr/>
      <dgm:t>
        <a:bodyPr/>
        <a:lstStyle/>
        <a:p>
          <a:endParaRPr lang="ru-RU"/>
        </a:p>
      </dgm:t>
    </dgm:pt>
    <dgm:pt modelId="{32EE506A-3554-433D-80E5-AD4926695FC4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Дуплексное сканирование </a:t>
          </a:r>
          <a:r>
            <a:rPr lang="ru-RU" sz="1800" i="1" dirty="0" err="1" smtClean="0">
              <a:solidFill>
                <a:schemeClr val="accent2">
                  <a:lumMod val="75000"/>
                </a:schemeClr>
              </a:solidFill>
              <a:latin typeface="+mn-lt"/>
            </a:rPr>
            <a:t>брахиоцефальных</a:t>
          </a:r>
          <a:r>
            <a:rPr lang="ru-RU" sz="1800" i="1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 артерий</a:t>
          </a:r>
          <a:endParaRPr lang="ru-RU" sz="1800" i="1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AB38FA65-1FC8-4283-96DC-4720CEA3FF5F}" type="parTrans" cxnId="{A1F394F9-8E6B-4E52-8D3A-096A52253C6C}">
      <dgm:prSet/>
      <dgm:spPr/>
      <dgm:t>
        <a:bodyPr/>
        <a:lstStyle/>
        <a:p>
          <a:endParaRPr lang="ru-RU"/>
        </a:p>
      </dgm:t>
    </dgm:pt>
    <dgm:pt modelId="{58316C2E-DC68-494D-823E-DAEB2A8EB2FC}" type="sibTrans" cxnId="{A1F394F9-8E6B-4E52-8D3A-096A52253C6C}">
      <dgm:prSet/>
      <dgm:spPr/>
      <dgm:t>
        <a:bodyPr/>
        <a:lstStyle/>
        <a:p>
          <a:endParaRPr lang="ru-RU"/>
        </a:p>
      </dgm:t>
    </dgm:pt>
    <dgm:pt modelId="{62721662-FFF6-44E8-9D44-AFD8179E56D7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2 </a:t>
          </a:r>
          <a:r>
            <a:rPr lang="ru-RU" sz="16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dirty="0">
            <a:solidFill>
              <a:schemeClr val="accent2">
                <a:lumMod val="50000"/>
              </a:schemeClr>
            </a:solidFill>
          </a:endParaRPr>
        </a:p>
      </dgm:t>
    </dgm:pt>
    <dgm:pt modelId="{23FE1CEF-50BD-48D2-AA71-D3DBCE0C4BFF}" type="parTrans" cxnId="{B1D47CDB-7B7B-40DA-B1BD-D09987648B6D}">
      <dgm:prSet/>
      <dgm:spPr/>
      <dgm:t>
        <a:bodyPr/>
        <a:lstStyle/>
        <a:p>
          <a:endParaRPr lang="ru-RU"/>
        </a:p>
      </dgm:t>
    </dgm:pt>
    <dgm:pt modelId="{DA974A84-FCB5-46AB-B646-CAA5612E03F6}" type="sibTrans" cxnId="{B1D47CDB-7B7B-40DA-B1BD-D09987648B6D}">
      <dgm:prSet/>
      <dgm:spPr/>
      <dgm:t>
        <a:bodyPr/>
        <a:lstStyle/>
        <a:p>
          <a:endParaRPr lang="ru-RU"/>
        </a:p>
      </dgm:t>
    </dgm:pt>
    <dgm:pt modelId="{29E751F3-B651-481D-AFAC-19A495B4D569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err="1" smtClean="0">
              <a:solidFill>
                <a:schemeClr val="accent2">
                  <a:lumMod val="75000"/>
                </a:schemeClr>
              </a:solidFill>
              <a:latin typeface="+mn-lt"/>
            </a:rPr>
            <a:t>Колоноскопия</a:t>
          </a:r>
          <a:endParaRPr lang="ru-RU" sz="1800" i="1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BFC4C77B-00E5-45CC-AB7C-93C538E8D9CE}" type="parTrans" cxnId="{0C1EE120-6862-4ED3-A419-9D6D0D7B481C}">
      <dgm:prSet/>
      <dgm:spPr/>
      <dgm:t>
        <a:bodyPr/>
        <a:lstStyle/>
        <a:p>
          <a:endParaRPr lang="ru-RU"/>
        </a:p>
      </dgm:t>
    </dgm:pt>
    <dgm:pt modelId="{603BFF83-72EA-453E-9AA5-3F812731E972}" type="sibTrans" cxnId="{0C1EE120-6862-4ED3-A419-9D6D0D7B481C}">
      <dgm:prSet/>
      <dgm:spPr/>
      <dgm:t>
        <a:bodyPr/>
        <a:lstStyle/>
        <a:p>
          <a:endParaRPr lang="ru-RU"/>
        </a:p>
      </dgm:t>
    </dgm:pt>
    <dgm:pt modelId="{FF230221-299B-40E9-93D3-C2FFC6912BDE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300" dirty="0" smtClean="0">
              <a:solidFill>
                <a:schemeClr val="accent2">
                  <a:lumMod val="50000"/>
                </a:schemeClr>
              </a:solidFill>
            </a:rPr>
            <a:t>2 </a:t>
          </a:r>
          <a:r>
            <a:rPr lang="ru-RU" sz="16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dirty="0">
            <a:solidFill>
              <a:schemeClr val="accent2">
                <a:lumMod val="50000"/>
              </a:schemeClr>
            </a:solidFill>
          </a:endParaRPr>
        </a:p>
      </dgm:t>
    </dgm:pt>
    <dgm:pt modelId="{BC005DAE-1B77-45A7-8514-999FD65BC36E}" type="parTrans" cxnId="{46368E2B-ED50-4B01-86D0-271F21C026C1}">
      <dgm:prSet/>
      <dgm:spPr/>
      <dgm:t>
        <a:bodyPr/>
        <a:lstStyle/>
        <a:p>
          <a:endParaRPr lang="ru-RU"/>
        </a:p>
      </dgm:t>
    </dgm:pt>
    <dgm:pt modelId="{770ABD37-8AF7-4DDB-B314-4906426EA481}" type="sibTrans" cxnId="{46368E2B-ED50-4B01-86D0-271F21C026C1}">
      <dgm:prSet/>
      <dgm:spPr/>
      <dgm:t>
        <a:bodyPr/>
        <a:lstStyle/>
        <a:p>
          <a:endParaRPr lang="ru-RU"/>
        </a:p>
      </dgm:t>
    </dgm:pt>
    <dgm:pt modelId="{BAAEB008-B539-4A5D-AB93-9B259319FBFB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 anchor="t"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Осмотр офтальмологом,</a:t>
          </a:r>
          <a:r>
            <a:rPr lang="en-US" sz="1800" i="1" dirty="0" smtClean="0">
              <a:solidFill>
                <a:schemeClr val="accent2">
                  <a:lumMod val="75000"/>
                </a:schemeClr>
              </a:solidFill>
            </a:rPr>
            <a:t> </a:t>
          </a:r>
          <a:r>
            <a:rPr lang="ru-RU" sz="1800" i="1" dirty="0" err="1" smtClean="0">
              <a:solidFill>
                <a:schemeClr val="accent2">
                  <a:lumMod val="75000"/>
                </a:schemeClr>
              </a:solidFill>
            </a:rPr>
            <a:t>оториноларингологом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7135F11D-3888-448A-8974-27759CAD74E5}" type="parTrans" cxnId="{40DC70D3-0809-4BDE-90E0-52EB0CA91D10}">
      <dgm:prSet/>
      <dgm:spPr/>
      <dgm:t>
        <a:bodyPr/>
        <a:lstStyle/>
        <a:p>
          <a:endParaRPr lang="ru-RU"/>
        </a:p>
      </dgm:t>
    </dgm:pt>
    <dgm:pt modelId="{90FE6006-98F6-430F-9270-74E37C90775A}" type="sibTrans" cxnId="{40DC70D3-0809-4BDE-90E0-52EB0CA91D10}">
      <dgm:prSet/>
      <dgm:spPr/>
      <dgm:t>
        <a:bodyPr/>
        <a:lstStyle/>
        <a:p>
          <a:endParaRPr lang="ru-RU"/>
        </a:p>
      </dgm:t>
    </dgm:pt>
    <dgm:pt modelId="{8A6B6DA5-D272-417D-82D6-5E62057A469F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 anchor="t"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</a:rPr>
            <a:t>Осмотр терапевтом</a:t>
          </a:r>
          <a:endParaRPr lang="ru-RU" sz="1800" i="1" dirty="0">
            <a:solidFill>
              <a:schemeClr val="accent2">
                <a:lumMod val="75000"/>
              </a:schemeClr>
            </a:solidFill>
          </a:endParaRPr>
        </a:p>
      </dgm:t>
    </dgm:pt>
    <dgm:pt modelId="{6D0B21D2-B06C-4FBC-A022-26351834DF78}" type="parTrans" cxnId="{AB43EEC8-119A-40E5-A92C-6E05B39F61FF}">
      <dgm:prSet/>
      <dgm:spPr/>
      <dgm:t>
        <a:bodyPr/>
        <a:lstStyle/>
        <a:p>
          <a:endParaRPr lang="ru-RU"/>
        </a:p>
      </dgm:t>
    </dgm:pt>
    <dgm:pt modelId="{9A4D8AD0-2927-429E-A489-CA5F3F45E650}" type="sibTrans" cxnId="{AB43EEC8-119A-40E5-A92C-6E05B39F61FF}">
      <dgm:prSet/>
      <dgm:spPr/>
      <dgm:t>
        <a:bodyPr/>
        <a:lstStyle/>
        <a:p>
          <a:endParaRPr lang="ru-RU"/>
        </a:p>
      </dgm:t>
    </dgm:pt>
    <dgm:pt modelId="{E42B9965-C778-471D-8C1D-885D7318A25B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i="1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ФГДС</a:t>
          </a:r>
          <a:endParaRPr lang="ru-RU" sz="1800" i="1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9D6500C7-C1F6-4124-8E12-F6A7EBB9E291}" type="parTrans" cxnId="{7448296E-B17D-4551-9D1A-FDBE1D70F9CB}">
      <dgm:prSet/>
      <dgm:spPr/>
      <dgm:t>
        <a:bodyPr/>
        <a:lstStyle/>
        <a:p>
          <a:endParaRPr lang="ru-RU"/>
        </a:p>
      </dgm:t>
    </dgm:pt>
    <dgm:pt modelId="{99F97712-6D96-454F-96F7-270563994AEC}" type="sibTrans" cxnId="{7448296E-B17D-4551-9D1A-FDBE1D70F9CB}">
      <dgm:prSet/>
      <dgm:spPr/>
      <dgm:t>
        <a:bodyPr/>
        <a:lstStyle/>
        <a:p>
          <a:endParaRPr lang="ru-RU"/>
        </a:p>
      </dgm:t>
    </dgm:pt>
    <dgm:pt modelId="{54F54600-3730-4697-84BB-BC643775A77E}" type="pres">
      <dgm:prSet presAssocID="{D730AB40-6436-4BBB-B154-40A1B7F0B89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7042E0-2C2B-4B19-9952-B97305DB1007}" type="pres">
      <dgm:prSet presAssocID="{510FD2AF-0D0C-4CC9-B4B7-044D2D0E586B}" presName="composite" presStyleCnt="0"/>
      <dgm:spPr/>
    </dgm:pt>
    <dgm:pt modelId="{E56DE808-53F7-4711-A70F-C6FE67C412FA}" type="pres">
      <dgm:prSet presAssocID="{510FD2AF-0D0C-4CC9-B4B7-044D2D0E586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0A86BB-2689-400D-BE36-B02EB5597FC7}" type="pres">
      <dgm:prSet presAssocID="{510FD2AF-0D0C-4CC9-B4B7-044D2D0E586B}" presName="descendantText" presStyleLbl="alignAcc1" presStyleIdx="0" presStyleCnt="3" custScaleY="109336" custLinFactNeighborX="467" custLinFactNeighborY="1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3E023-8B21-4CB1-A96F-0BF503B400FB}" type="pres">
      <dgm:prSet presAssocID="{026D6E51-F34A-4B3E-BB3F-97B3BFF3E445}" presName="sp" presStyleCnt="0"/>
      <dgm:spPr/>
    </dgm:pt>
    <dgm:pt modelId="{AE05372B-4DD6-43CC-B4B0-D1491F4125D6}" type="pres">
      <dgm:prSet presAssocID="{62721662-FFF6-44E8-9D44-AFD8179E56D7}" presName="composite" presStyleCnt="0"/>
      <dgm:spPr/>
    </dgm:pt>
    <dgm:pt modelId="{7BC56496-6091-46B3-9A80-CDE97AB269A1}" type="pres">
      <dgm:prSet presAssocID="{62721662-FFF6-44E8-9D44-AFD8179E56D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BC2BA-5F28-4F55-93F7-20E1EFE3EDA0}" type="pres">
      <dgm:prSet presAssocID="{62721662-FFF6-44E8-9D44-AFD8179E56D7}" presName="descendantText" presStyleLbl="alignAcc1" presStyleIdx="1" presStyleCnt="3" custLinFactNeighborX="205" custLinFactNeighborY="1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E54A7F-B7B2-4425-84DE-76CC207F5B42}" type="pres">
      <dgm:prSet presAssocID="{DA974A84-FCB5-46AB-B646-CAA5612E03F6}" presName="sp" presStyleCnt="0"/>
      <dgm:spPr/>
    </dgm:pt>
    <dgm:pt modelId="{9587A6AD-2070-4D08-BCAE-08C78E5FC52C}" type="pres">
      <dgm:prSet presAssocID="{FF230221-299B-40E9-93D3-C2FFC6912BDE}" presName="composite" presStyleCnt="0"/>
      <dgm:spPr/>
    </dgm:pt>
    <dgm:pt modelId="{AA0E0CBF-C494-4202-A235-744B6792BBF8}" type="pres">
      <dgm:prSet presAssocID="{FF230221-299B-40E9-93D3-C2FFC6912BD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FCE461-C8C9-41B5-AE89-777703607FAC}" type="pres">
      <dgm:prSet presAssocID="{FF230221-299B-40E9-93D3-C2FFC6912BDE}" presName="descendantText" presStyleLbl="alignAcc1" presStyleIdx="2" presStyleCnt="3" custLinFactNeighborX="627" custLinFactNeighborY="23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43EEC8-119A-40E5-A92C-6E05B39F61FF}" srcId="{FF230221-299B-40E9-93D3-C2FFC6912BDE}" destId="{8A6B6DA5-D272-417D-82D6-5E62057A469F}" srcOrd="1" destOrd="0" parTransId="{6D0B21D2-B06C-4FBC-A022-26351834DF78}" sibTransId="{9A4D8AD0-2927-429E-A489-CA5F3F45E650}"/>
    <dgm:cxn modelId="{47189279-6F97-483D-8FBF-DC6595470D6B}" type="presOf" srcId="{D730AB40-6436-4BBB-B154-40A1B7F0B896}" destId="{54F54600-3730-4697-84BB-BC643775A77E}" srcOrd="0" destOrd="0" presId="urn:microsoft.com/office/officeart/2005/8/layout/chevron2"/>
    <dgm:cxn modelId="{7FECD924-756F-4398-826C-2597B49E574D}" type="presOf" srcId="{510FD2AF-0D0C-4CC9-B4B7-044D2D0E586B}" destId="{E56DE808-53F7-4711-A70F-C6FE67C412FA}" srcOrd="0" destOrd="0" presId="urn:microsoft.com/office/officeart/2005/8/layout/chevron2"/>
    <dgm:cxn modelId="{B1D47CDB-7B7B-40DA-B1BD-D09987648B6D}" srcId="{D730AB40-6436-4BBB-B154-40A1B7F0B896}" destId="{62721662-FFF6-44E8-9D44-AFD8179E56D7}" srcOrd="1" destOrd="0" parTransId="{23FE1CEF-50BD-48D2-AA71-D3DBCE0C4BFF}" sibTransId="{DA974A84-FCB5-46AB-B646-CAA5612E03F6}"/>
    <dgm:cxn modelId="{935E25F0-00F4-47E6-854A-684505F50406}" srcId="{D730AB40-6436-4BBB-B154-40A1B7F0B896}" destId="{510FD2AF-0D0C-4CC9-B4B7-044D2D0E586B}" srcOrd="0" destOrd="0" parTransId="{A5107EB3-990F-49F3-B7AF-49B671E48D08}" sibTransId="{026D6E51-F34A-4B3E-BB3F-97B3BFF3E445}"/>
    <dgm:cxn modelId="{40DC70D3-0809-4BDE-90E0-52EB0CA91D10}" srcId="{FF230221-299B-40E9-93D3-C2FFC6912BDE}" destId="{BAAEB008-B539-4A5D-AB93-9B259319FBFB}" srcOrd="0" destOrd="0" parTransId="{7135F11D-3888-448A-8974-27759CAD74E5}" sibTransId="{90FE6006-98F6-430F-9270-74E37C90775A}"/>
    <dgm:cxn modelId="{7484054D-4EDE-45CA-96F6-0A7DA7298E09}" type="presOf" srcId="{62721662-FFF6-44E8-9D44-AFD8179E56D7}" destId="{7BC56496-6091-46B3-9A80-CDE97AB269A1}" srcOrd="0" destOrd="0" presId="urn:microsoft.com/office/officeart/2005/8/layout/chevron2"/>
    <dgm:cxn modelId="{46368E2B-ED50-4B01-86D0-271F21C026C1}" srcId="{D730AB40-6436-4BBB-B154-40A1B7F0B896}" destId="{FF230221-299B-40E9-93D3-C2FFC6912BDE}" srcOrd="2" destOrd="0" parTransId="{BC005DAE-1B77-45A7-8514-999FD65BC36E}" sibTransId="{770ABD37-8AF7-4DDB-B314-4906426EA481}"/>
    <dgm:cxn modelId="{DA252913-028B-4946-8110-BEB285C7FAAF}" type="presOf" srcId="{8A6B6DA5-D272-417D-82D6-5E62057A469F}" destId="{A8FCE461-C8C9-41B5-AE89-777703607FAC}" srcOrd="0" destOrd="1" presId="urn:microsoft.com/office/officeart/2005/8/layout/chevron2"/>
    <dgm:cxn modelId="{A1F394F9-8E6B-4E52-8D3A-096A52253C6C}" srcId="{510FD2AF-0D0C-4CC9-B4B7-044D2D0E586B}" destId="{32EE506A-3554-433D-80E5-AD4926695FC4}" srcOrd="0" destOrd="0" parTransId="{AB38FA65-1FC8-4283-96DC-4720CEA3FF5F}" sibTransId="{58316C2E-DC68-494D-823E-DAEB2A8EB2FC}"/>
    <dgm:cxn modelId="{F8E59E24-AA07-4A89-9293-52EC90704611}" type="presOf" srcId="{29E751F3-B651-481D-AFAC-19A495B4D569}" destId="{5EABC2BA-5F28-4F55-93F7-20E1EFE3EDA0}" srcOrd="0" destOrd="0" presId="urn:microsoft.com/office/officeart/2005/8/layout/chevron2"/>
    <dgm:cxn modelId="{F1C6EDB1-ACA8-451E-9984-24AF03150C84}" type="presOf" srcId="{BAAEB008-B539-4A5D-AB93-9B259319FBFB}" destId="{A8FCE461-C8C9-41B5-AE89-777703607FAC}" srcOrd="0" destOrd="0" presId="urn:microsoft.com/office/officeart/2005/8/layout/chevron2"/>
    <dgm:cxn modelId="{1DC5A4E9-DCF4-43BD-BFDD-F5BD987A1D90}" type="presOf" srcId="{32EE506A-3554-433D-80E5-AD4926695FC4}" destId="{B00A86BB-2689-400D-BE36-B02EB5597FC7}" srcOrd="0" destOrd="0" presId="urn:microsoft.com/office/officeart/2005/8/layout/chevron2"/>
    <dgm:cxn modelId="{7448296E-B17D-4551-9D1A-FDBE1D70F9CB}" srcId="{62721662-FFF6-44E8-9D44-AFD8179E56D7}" destId="{E42B9965-C778-471D-8C1D-885D7318A25B}" srcOrd="1" destOrd="0" parTransId="{9D6500C7-C1F6-4124-8E12-F6A7EBB9E291}" sibTransId="{99F97712-6D96-454F-96F7-270563994AEC}"/>
    <dgm:cxn modelId="{42ABFF2D-C7FE-4A13-863B-40D4A9B130B8}" type="presOf" srcId="{FF230221-299B-40E9-93D3-C2FFC6912BDE}" destId="{AA0E0CBF-C494-4202-A235-744B6792BBF8}" srcOrd="0" destOrd="0" presId="urn:microsoft.com/office/officeart/2005/8/layout/chevron2"/>
    <dgm:cxn modelId="{0C1EE120-6862-4ED3-A419-9D6D0D7B481C}" srcId="{62721662-FFF6-44E8-9D44-AFD8179E56D7}" destId="{29E751F3-B651-481D-AFAC-19A495B4D569}" srcOrd="0" destOrd="0" parTransId="{BFC4C77B-00E5-45CC-AB7C-93C538E8D9CE}" sibTransId="{603BFF83-72EA-453E-9AA5-3F812731E972}"/>
    <dgm:cxn modelId="{671A06A8-528B-47A8-925D-314BACE3B1BA}" type="presOf" srcId="{E42B9965-C778-471D-8C1D-885D7318A25B}" destId="{5EABC2BA-5F28-4F55-93F7-20E1EFE3EDA0}" srcOrd="0" destOrd="1" presId="urn:microsoft.com/office/officeart/2005/8/layout/chevron2"/>
    <dgm:cxn modelId="{4A182285-6B8E-49B3-A86E-D1F351025897}" type="presParOf" srcId="{54F54600-3730-4697-84BB-BC643775A77E}" destId="{E77042E0-2C2B-4B19-9952-B97305DB1007}" srcOrd="0" destOrd="0" presId="urn:microsoft.com/office/officeart/2005/8/layout/chevron2"/>
    <dgm:cxn modelId="{5A8ED6C2-D6B5-4155-85D5-5103BE2F8AA0}" type="presParOf" srcId="{E77042E0-2C2B-4B19-9952-B97305DB1007}" destId="{E56DE808-53F7-4711-A70F-C6FE67C412FA}" srcOrd="0" destOrd="0" presId="urn:microsoft.com/office/officeart/2005/8/layout/chevron2"/>
    <dgm:cxn modelId="{AEF75846-458B-4261-BD81-1854FF42835D}" type="presParOf" srcId="{E77042E0-2C2B-4B19-9952-B97305DB1007}" destId="{B00A86BB-2689-400D-BE36-B02EB5597FC7}" srcOrd="1" destOrd="0" presId="urn:microsoft.com/office/officeart/2005/8/layout/chevron2"/>
    <dgm:cxn modelId="{DA657309-435E-4624-BE6D-90566152A13D}" type="presParOf" srcId="{54F54600-3730-4697-84BB-BC643775A77E}" destId="{82C3E023-8B21-4CB1-A96F-0BF503B400FB}" srcOrd="1" destOrd="0" presId="urn:microsoft.com/office/officeart/2005/8/layout/chevron2"/>
    <dgm:cxn modelId="{BBDC93DA-DBF5-4B8D-9D8F-5CA0784BBA3B}" type="presParOf" srcId="{54F54600-3730-4697-84BB-BC643775A77E}" destId="{AE05372B-4DD6-43CC-B4B0-D1491F4125D6}" srcOrd="2" destOrd="0" presId="urn:microsoft.com/office/officeart/2005/8/layout/chevron2"/>
    <dgm:cxn modelId="{DC485089-476E-4BA3-AF72-A77ED41B1794}" type="presParOf" srcId="{AE05372B-4DD6-43CC-B4B0-D1491F4125D6}" destId="{7BC56496-6091-46B3-9A80-CDE97AB269A1}" srcOrd="0" destOrd="0" presId="urn:microsoft.com/office/officeart/2005/8/layout/chevron2"/>
    <dgm:cxn modelId="{D93E3492-900B-4452-A61C-A8832816F538}" type="presParOf" srcId="{AE05372B-4DD6-43CC-B4B0-D1491F4125D6}" destId="{5EABC2BA-5F28-4F55-93F7-20E1EFE3EDA0}" srcOrd="1" destOrd="0" presId="urn:microsoft.com/office/officeart/2005/8/layout/chevron2"/>
    <dgm:cxn modelId="{7A2ABC78-B318-40AE-9EF0-CA55CB8E3C25}" type="presParOf" srcId="{54F54600-3730-4697-84BB-BC643775A77E}" destId="{98E54A7F-B7B2-4425-84DE-76CC207F5B42}" srcOrd="3" destOrd="0" presId="urn:microsoft.com/office/officeart/2005/8/layout/chevron2"/>
    <dgm:cxn modelId="{0C190DA2-F1B6-4520-8224-5D0E894CB3D5}" type="presParOf" srcId="{54F54600-3730-4697-84BB-BC643775A77E}" destId="{9587A6AD-2070-4D08-BCAE-08C78E5FC52C}" srcOrd="4" destOrd="0" presId="urn:microsoft.com/office/officeart/2005/8/layout/chevron2"/>
    <dgm:cxn modelId="{7298FC55-6D92-4B3C-A2C4-0B40B9279D42}" type="presParOf" srcId="{9587A6AD-2070-4D08-BCAE-08C78E5FC52C}" destId="{AA0E0CBF-C494-4202-A235-744B6792BBF8}" srcOrd="0" destOrd="0" presId="urn:microsoft.com/office/officeart/2005/8/layout/chevron2"/>
    <dgm:cxn modelId="{D70B14D7-0C75-4461-A23A-CACCA04B9D87}" type="presParOf" srcId="{9587A6AD-2070-4D08-BCAE-08C78E5FC52C}" destId="{A8FCE461-C8C9-41B5-AE89-777703607FA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DE808-53F7-4711-A70F-C6FE67C412FA}">
      <dsp:nvSpPr>
        <dsp:cNvPr id="0" name=""/>
        <dsp:cNvSpPr/>
      </dsp:nvSpPr>
      <dsp:spPr>
        <a:xfrm rot="5400000">
          <a:off x="-191991" y="194903"/>
          <a:ext cx="1279942" cy="895959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smtClean="0">
              <a:solidFill>
                <a:schemeClr val="accent2">
                  <a:lumMod val="50000"/>
                </a:schemeClr>
              </a:solidFill>
            </a:rPr>
            <a:t>1 </a:t>
          </a:r>
          <a:r>
            <a:rPr lang="ru-RU" sz="1600" b="0" i="0" kern="12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b="0" i="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" y="450892"/>
        <a:ext cx="895959" cy="383983"/>
      </dsp:txXfrm>
    </dsp:sp>
    <dsp:sp modelId="{B00A86BB-2689-400D-BE36-B02EB5597FC7}">
      <dsp:nvSpPr>
        <dsp:cNvPr id="0" name=""/>
        <dsp:cNvSpPr/>
      </dsp:nvSpPr>
      <dsp:spPr>
        <a:xfrm rot="5400000">
          <a:off x="2595824" y="-1673299"/>
          <a:ext cx="831962" cy="4231692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Анкетирование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Измерение индекса массы тела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</dsp:txBody>
      <dsp:txXfrm rot="-5400000">
        <a:off x="895960" y="67178"/>
        <a:ext cx="4191079" cy="750736"/>
      </dsp:txXfrm>
    </dsp:sp>
    <dsp:sp modelId="{7BC56496-6091-46B3-9A80-CDE97AB269A1}">
      <dsp:nvSpPr>
        <dsp:cNvPr id="0" name=""/>
        <dsp:cNvSpPr/>
      </dsp:nvSpPr>
      <dsp:spPr>
        <a:xfrm rot="5400000">
          <a:off x="-191991" y="1275991"/>
          <a:ext cx="1279942" cy="895959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0" kern="1200" dirty="0" smtClean="0">
              <a:solidFill>
                <a:schemeClr val="accent2">
                  <a:lumMod val="50000"/>
                </a:schemeClr>
              </a:solidFill>
            </a:rPr>
            <a:t>1 </a:t>
          </a:r>
          <a:r>
            <a:rPr lang="ru-RU" sz="1600" i="0" kern="12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i="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" y="1531980"/>
        <a:ext cx="895959" cy="383983"/>
      </dsp:txXfrm>
    </dsp:sp>
    <dsp:sp modelId="{5EABC2BA-5F28-4F55-93F7-20E1EFE3EDA0}">
      <dsp:nvSpPr>
        <dsp:cNvPr id="0" name=""/>
        <dsp:cNvSpPr/>
      </dsp:nvSpPr>
      <dsp:spPr>
        <a:xfrm rot="5400000">
          <a:off x="2595824" y="-615865"/>
          <a:ext cx="831962" cy="4231692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ЭКГ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Флюорография легких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</dsp:txBody>
      <dsp:txXfrm rot="-5400000">
        <a:off x="895960" y="1124612"/>
        <a:ext cx="4191079" cy="750736"/>
      </dsp:txXfrm>
    </dsp:sp>
    <dsp:sp modelId="{AA0E0CBF-C494-4202-A235-744B6792BBF8}">
      <dsp:nvSpPr>
        <dsp:cNvPr id="0" name=""/>
        <dsp:cNvSpPr/>
      </dsp:nvSpPr>
      <dsp:spPr>
        <a:xfrm rot="5400000">
          <a:off x="-191991" y="2357078"/>
          <a:ext cx="1279942" cy="895959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0" kern="1200" dirty="0" smtClean="0">
              <a:solidFill>
                <a:schemeClr val="accent2">
                  <a:lumMod val="50000"/>
                </a:schemeClr>
              </a:solidFill>
            </a:rPr>
            <a:t>1 </a:t>
          </a:r>
          <a:r>
            <a:rPr lang="ru-RU" sz="1600" i="0" kern="12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i="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" y="2613067"/>
        <a:ext cx="895959" cy="383983"/>
      </dsp:txXfrm>
    </dsp:sp>
    <dsp:sp modelId="{A8FCE461-C8C9-41B5-AE89-777703607FAC}">
      <dsp:nvSpPr>
        <dsp:cNvPr id="0" name=""/>
        <dsp:cNvSpPr/>
      </dsp:nvSpPr>
      <dsp:spPr>
        <a:xfrm rot="5400000">
          <a:off x="2595824" y="465222"/>
          <a:ext cx="831962" cy="4231692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Общий анализ крови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Анализ крови на холестерин и глюкозу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</dsp:txBody>
      <dsp:txXfrm rot="-5400000">
        <a:off x="895960" y="2205700"/>
        <a:ext cx="4191079" cy="7507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DE808-53F7-4711-A70F-C6FE67C412FA}">
      <dsp:nvSpPr>
        <dsp:cNvPr id="0" name=""/>
        <dsp:cNvSpPr/>
      </dsp:nvSpPr>
      <dsp:spPr>
        <a:xfrm rot="5400000">
          <a:off x="-185942" y="277718"/>
          <a:ext cx="1239616" cy="867731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0" kern="1200" dirty="0" smtClean="0">
              <a:solidFill>
                <a:schemeClr val="accent2">
                  <a:lumMod val="50000"/>
                </a:schemeClr>
              </a:solidFill>
            </a:rPr>
            <a:t>1 </a:t>
          </a:r>
          <a:r>
            <a:rPr lang="ru-RU" sz="1600" i="0" kern="12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i="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" y="525642"/>
        <a:ext cx="867731" cy="371885"/>
      </dsp:txXfrm>
    </dsp:sp>
    <dsp:sp modelId="{B00A86BB-2689-400D-BE36-B02EB5597FC7}">
      <dsp:nvSpPr>
        <dsp:cNvPr id="0" name=""/>
        <dsp:cNvSpPr/>
      </dsp:nvSpPr>
      <dsp:spPr>
        <a:xfrm rot="5400000">
          <a:off x="2422867" y="-1519236"/>
          <a:ext cx="977158" cy="4104339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Измерение внутриглазного давления</a:t>
          </a:r>
          <a:endParaRPr lang="ru-RU" sz="1800" i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Определение сердечно-сосудистого риска</a:t>
          </a:r>
          <a:endParaRPr lang="ru-RU" sz="1800" i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</dsp:txBody>
      <dsp:txXfrm rot="-5400000">
        <a:off x="859277" y="92055"/>
        <a:ext cx="4056638" cy="881756"/>
      </dsp:txXfrm>
    </dsp:sp>
    <dsp:sp modelId="{7BC56496-6091-46B3-9A80-CDE97AB269A1}">
      <dsp:nvSpPr>
        <dsp:cNvPr id="0" name=""/>
        <dsp:cNvSpPr/>
      </dsp:nvSpPr>
      <dsp:spPr>
        <a:xfrm rot="5400000">
          <a:off x="-185942" y="1323707"/>
          <a:ext cx="1239616" cy="867731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0" kern="1200" dirty="0" smtClean="0">
              <a:solidFill>
                <a:schemeClr val="accent2">
                  <a:lumMod val="50000"/>
                </a:schemeClr>
              </a:solidFill>
            </a:rPr>
            <a:t>1 </a:t>
          </a:r>
          <a:r>
            <a:rPr lang="ru-RU" sz="1600" i="0" kern="12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i="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" y="1571631"/>
        <a:ext cx="867731" cy="371885"/>
      </dsp:txXfrm>
    </dsp:sp>
    <dsp:sp modelId="{5EABC2BA-5F28-4F55-93F7-20E1EFE3EDA0}">
      <dsp:nvSpPr>
        <dsp:cNvPr id="0" name=""/>
        <dsp:cNvSpPr/>
      </dsp:nvSpPr>
      <dsp:spPr>
        <a:xfrm rot="5400000">
          <a:off x="2517025" y="-503383"/>
          <a:ext cx="805750" cy="4104339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Осмотр акушера-гинеколога (женщинам)</a:t>
          </a:r>
          <a:endParaRPr lang="ru-RU" sz="1800" kern="1200" dirty="0"/>
        </a:p>
      </dsp:txBody>
      <dsp:txXfrm rot="-5400000">
        <a:off x="867731" y="1185244"/>
        <a:ext cx="4065006" cy="727084"/>
      </dsp:txXfrm>
    </dsp:sp>
    <dsp:sp modelId="{AA0E0CBF-C494-4202-A235-744B6792BBF8}">
      <dsp:nvSpPr>
        <dsp:cNvPr id="0" name=""/>
        <dsp:cNvSpPr/>
      </dsp:nvSpPr>
      <dsp:spPr>
        <a:xfrm rot="5400000">
          <a:off x="-185942" y="2369695"/>
          <a:ext cx="1239616" cy="867731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0" kern="1200" dirty="0" smtClean="0">
              <a:solidFill>
                <a:schemeClr val="accent2">
                  <a:lumMod val="50000"/>
                </a:schemeClr>
              </a:solidFill>
            </a:rPr>
            <a:t>1 </a:t>
          </a:r>
          <a:r>
            <a:rPr lang="ru-RU" sz="1600" i="0" kern="12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i="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" y="2617619"/>
        <a:ext cx="867731" cy="371885"/>
      </dsp:txXfrm>
    </dsp:sp>
    <dsp:sp modelId="{A8FCE461-C8C9-41B5-AE89-777703607FAC}">
      <dsp:nvSpPr>
        <dsp:cNvPr id="0" name=""/>
        <dsp:cNvSpPr/>
      </dsp:nvSpPr>
      <dsp:spPr>
        <a:xfrm rot="5400000">
          <a:off x="2517025" y="534458"/>
          <a:ext cx="805750" cy="4104339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Осмотр врачом-терапевтом</a:t>
          </a:r>
          <a:endParaRPr lang="ru-RU" sz="1800" kern="1200" dirty="0"/>
        </a:p>
      </dsp:txBody>
      <dsp:txXfrm rot="-5400000">
        <a:off x="867731" y="2223086"/>
        <a:ext cx="4065006" cy="7270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DE808-53F7-4711-A70F-C6FE67C412FA}">
      <dsp:nvSpPr>
        <dsp:cNvPr id="0" name=""/>
        <dsp:cNvSpPr/>
      </dsp:nvSpPr>
      <dsp:spPr>
        <a:xfrm rot="5400000">
          <a:off x="-198235" y="199484"/>
          <a:ext cx="1321567" cy="925097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2">
                  <a:lumMod val="50000"/>
                </a:schemeClr>
              </a:solidFill>
            </a:rPr>
            <a:t>2 </a:t>
          </a:r>
          <a:r>
            <a:rPr lang="ru-RU" sz="1600" kern="12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" y="463798"/>
        <a:ext cx="925097" cy="396470"/>
      </dsp:txXfrm>
    </dsp:sp>
    <dsp:sp modelId="{B00A86BB-2689-400D-BE36-B02EB5597FC7}">
      <dsp:nvSpPr>
        <dsp:cNvPr id="0" name=""/>
        <dsp:cNvSpPr/>
      </dsp:nvSpPr>
      <dsp:spPr>
        <a:xfrm rot="5400000">
          <a:off x="2280788" y="-1330019"/>
          <a:ext cx="859019" cy="3570401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Осмотр врачом-неврологом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Осмотр врачом-урологом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</dsp:txBody>
      <dsp:txXfrm rot="-5400000">
        <a:off x="925097" y="67606"/>
        <a:ext cx="3528467" cy="775151"/>
      </dsp:txXfrm>
    </dsp:sp>
    <dsp:sp modelId="{7BC56496-6091-46B3-9A80-CDE97AB269A1}">
      <dsp:nvSpPr>
        <dsp:cNvPr id="0" name=""/>
        <dsp:cNvSpPr/>
      </dsp:nvSpPr>
      <dsp:spPr>
        <a:xfrm rot="5400000">
          <a:off x="-198235" y="1322788"/>
          <a:ext cx="1321567" cy="925097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2">
                  <a:lumMod val="50000"/>
                </a:schemeClr>
              </a:solidFill>
            </a:rPr>
            <a:t>2 </a:t>
          </a:r>
          <a:r>
            <a:rPr lang="ru-RU" sz="1600" kern="12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" y="1587102"/>
        <a:ext cx="925097" cy="396470"/>
      </dsp:txXfrm>
    </dsp:sp>
    <dsp:sp modelId="{5EABC2BA-5F28-4F55-93F7-20E1EFE3EDA0}">
      <dsp:nvSpPr>
        <dsp:cNvPr id="0" name=""/>
        <dsp:cNvSpPr/>
      </dsp:nvSpPr>
      <dsp:spPr>
        <a:xfrm rot="5400000">
          <a:off x="2280788" y="-231138"/>
          <a:ext cx="859019" cy="3570401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Осмотр </a:t>
          </a:r>
          <a:r>
            <a:rPr lang="ru-RU" sz="1800" i="1" kern="1200" dirty="0" err="1" smtClean="0">
              <a:solidFill>
                <a:schemeClr val="accent2">
                  <a:lumMod val="75000"/>
                </a:schemeClr>
              </a:solidFill>
            </a:rPr>
            <a:t>колопроктологом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Осмотр врачом-гинекологом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</dsp:txBody>
      <dsp:txXfrm rot="-5400000">
        <a:off x="925097" y="1166487"/>
        <a:ext cx="3528467" cy="775151"/>
      </dsp:txXfrm>
    </dsp:sp>
    <dsp:sp modelId="{AA0E0CBF-C494-4202-A235-744B6792BBF8}">
      <dsp:nvSpPr>
        <dsp:cNvPr id="0" name=""/>
        <dsp:cNvSpPr/>
      </dsp:nvSpPr>
      <dsp:spPr>
        <a:xfrm rot="5400000">
          <a:off x="-198235" y="2437858"/>
          <a:ext cx="1321567" cy="925097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2">
                  <a:lumMod val="50000"/>
                </a:schemeClr>
              </a:solidFill>
            </a:rPr>
            <a:t>2 </a:t>
          </a:r>
          <a:r>
            <a:rPr lang="ru-RU" sz="1600" kern="12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" y="2702172"/>
        <a:ext cx="925097" cy="396470"/>
      </dsp:txXfrm>
    </dsp:sp>
    <dsp:sp modelId="{A8FCE461-C8C9-41B5-AE89-777703607FAC}">
      <dsp:nvSpPr>
        <dsp:cNvPr id="0" name=""/>
        <dsp:cNvSpPr/>
      </dsp:nvSpPr>
      <dsp:spPr>
        <a:xfrm rot="5400000">
          <a:off x="2280788" y="892165"/>
          <a:ext cx="859019" cy="3570401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КТ легких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Спирометрия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</dsp:txBody>
      <dsp:txXfrm rot="-5400000">
        <a:off x="925097" y="2289790"/>
        <a:ext cx="3528467" cy="7751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DE808-53F7-4711-A70F-C6FE67C412FA}">
      <dsp:nvSpPr>
        <dsp:cNvPr id="0" name=""/>
        <dsp:cNvSpPr/>
      </dsp:nvSpPr>
      <dsp:spPr>
        <a:xfrm rot="5400000">
          <a:off x="-200296" y="245633"/>
          <a:ext cx="1335310" cy="934717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accent2">
                  <a:lumMod val="50000"/>
                </a:schemeClr>
              </a:solidFill>
            </a:rPr>
            <a:t>2 </a:t>
          </a:r>
          <a:r>
            <a:rPr lang="ru-RU" sz="1600" kern="12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" y="512696"/>
        <a:ext cx="934717" cy="400593"/>
      </dsp:txXfrm>
    </dsp:sp>
    <dsp:sp modelId="{B00A86BB-2689-400D-BE36-B02EB5597FC7}">
      <dsp:nvSpPr>
        <dsp:cNvPr id="0" name=""/>
        <dsp:cNvSpPr/>
      </dsp:nvSpPr>
      <dsp:spPr>
        <a:xfrm rot="5400000">
          <a:off x="2222575" y="-1273601"/>
          <a:ext cx="948983" cy="3524699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Дуплексное сканирование </a:t>
          </a:r>
          <a:r>
            <a:rPr lang="ru-RU" sz="1800" i="1" kern="1200" dirty="0" err="1" smtClean="0">
              <a:solidFill>
                <a:schemeClr val="accent2">
                  <a:lumMod val="75000"/>
                </a:schemeClr>
              </a:solidFill>
              <a:latin typeface="+mn-lt"/>
            </a:rPr>
            <a:t>брахиоцефальных</a:t>
          </a: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 артерий</a:t>
          </a:r>
          <a:endParaRPr lang="ru-RU" sz="1800" i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</dsp:txBody>
      <dsp:txXfrm rot="-5400000">
        <a:off x="934717" y="60583"/>
        <a:ext cx="3478373" cy="856331"/>
      </dsp:txXfrm>
    </dsp:sp>
    <dsp:sp modelId="{7BC56496-6091-46B3-9A80-CDE97AB269A1}">
      <dsp:nvSpPr>
        <dsp:cNvPr id="0" name=""/>
        <dsp:cNvSpPr/>
      </dsp:nvSpPr>
      <dsp:spPr>
        <a:xfrm rot="5400000">
          <a:off x="-200296" y="1385818"/>
          <a:ext cx="1335310" cy="934717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accent2">
                  <a:lumMod val="50000"/>
                </a:schemeClr>
              </a:solidFill>
            </a:rPr>
            <a:t>2 </a:t>
          </a:r>
          <a:r>
            <a:rPr lang="ru-RU" sz="1600" kern="12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" y="1652881"/>
        <a:ext cx="934717" cy="400593"/>
      </dsp:txXfrm>
    </dsp:sp>
    <dsp:sp modelId="{5EABC2BA-5F28-4F55-93F7-20E1EFE3EDA0}">
      <dsp:nvSpPr>
        <dsp:cNvPr id="0" name=""/>
        <dsp:cNvSpPr/>
      </dsp:nvSpPr>
      <dsp:spPr>
        <a:xfrm rot="5400000">
          <a:off x="2263091" y="-134076"/>
          <a:ext cx="867951" cy="3524699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err="1" smtClean="0">
              <a:solidFill>
                <a:schemeClr val="accent2">
                  <a:lumMod val="75000"/>
                </a:schemeClr>
              </a:solidFill>
              <a:latin typeface="+mn-lt"/>
            </a:rPr>
            <a:t>Колоноскопия</a:t>
          </a:r>
          <a:endParaRPr lang="ru-RU" sz="1800" i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ФГДС</a:t>
          </a:r>
          <a:endParaRPr lang="ru-RU" sz="1800" i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</dsp:txBody>
      <dsp:txXfrm rot="-5400000">
        <a:off x="934717" y="1236668"/>
        <a:ext cx="3482329" cy="783211"/>
      </dsp:txXfrm>
    </dsp:sp>
    <dsp:sp modelId="{AA0E0CBF-C494-4202-A235-744B6792BBF8}">
      <dsp:nvSpPr>
        <dsp:cNvPr id="0" name=""/>
        <dsp:cNvSpPr/>
      </dsp:nvSpPr>
      <dsp:spPr>
        <a:xfrm rot="5400000">
          <a:off x="-200296" y="2526003"/>
          <a:ext cx="1335310" cy="934717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accent2">
                  <a:lumMod val="50000"/>
                </a:schemeClr>
              </a:solidFill>
            </a:rPr>
            <a:t>2 </a:t>
          </a:r>
          <a:r>
            <a:rPr lang="ru-RU" sz="1600" kern="1200" dirty="0" smtClean="0">
              <a:solidFill>
                <a:schemeClr val="accent2">
                  <a:lumMod val="50000"/>
                </a:schemeClr>
              </a:solidFill>
            </a:rPr>
            <a:t>этап</a:t>
          </a:r>
          <a:endParaRPr lang="ru-RU" sz="160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" y="2793066"/>
        <a:ext cx="934717" cy="400593"/>
      </dsp:txXfrm>
    </dsp:sp>
    <dsp:sp modelId="{A8FCE461-C8C9-41B5-AE89-777703607FAC}">
      <dsp:nvSpPr>
        <dsp:cNvPr id="0" name=""/>
        <dsp:cNvSpPr/>
      </dsp:nvSpPr>
      <dsp:spPr>
        <a:xfrm rot="5400000">
          <a:off x="2263091" y="1017764"/>
          <a:ext cx="867951" cy="3524699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Осмотр офтальмологом,</a:t>
          </a:r>
          <a:r>
            <a:rPr lang="en-US" sz="1800" i="1" kern="1200" dirty="0" smtClean="0">
              <a:solidFill>
                <a:schemeClr val="accent2">
                  <a:lumMod val="75000"/>
                </a:schemeClr>
              </a:solidFill>
            </a:rPr>
            <a:t> </a:t>
          </a:r>
          <a:r>
            <a:rPr lang="ru-RU" sz="1800" i="1" kern="1200" dirty="0" err="1" smtClean="0">
              <a:solidFill>
                <a:schemeClr val="accent2">
                  <a:lumMod val="75000"/>
                </a:schemeClr>
              </a:solidFill>
            </a:rPr>
            <a:t>оториноларингологом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solidFill>
                <a:schemeClr val="accent2">
                  <a:lumMod val="75000"/>
                </a:schemeClr>
              </a:solidFill>
            </a:rPr>
            <a:t>Осмотр терапевтом</a:t>
          </a:r>
          <a:endParaRPr lang="ru-RU" sz="1800" i="1" kern="1200" dirty="0">
            <a:solidFill>
              <a:schemeClr val="accent2">
                <a:lumMod val="75000"/>
              </a:schemeClr>
            </a:solidFill>
          </a:endParaRPr>
        </a:p>
      </dsp:txBody>
      <dsp:txXfrm rot="-5400000">
        <a:off x="934717" y="2388508"/>
        <a:ext cx="3482329" cy="783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0.37311</cdr:x>
      <cdr:y>0.33701</cdr:y>
    </cdr:from>
    <cdr:to>
      <cdr:x>0.52264</cdr:x>
      <cdr:y>0.42314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D4CF8FE0-1B3E-3B17-12DB-DBEDF97E7B5E}"/>
            </a:ext>
          </a:extLst>
        </cdr:cNvPr>
        <cdr:cNvCxnSpPr/>
      </cdr:nvCxnSpPr>
      <cdr:spPr>
        <a:xfrm xmlns:a="http://schemas.openxmlformats.org/drawingml/2006/main" flipV="1">
          <a:off x="1782521" y="690040"/>
          <a:ext cx="714369" cy="17635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2">
              <a:lumMod val="5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2D355-9E28-405B-809E-757EE9EF4AC4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2AF24-FF1C-409D-96D1-54D16360CF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023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F4491-F68B-4090-9149-BD524E61883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889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89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0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3333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849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8037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0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898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24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04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48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5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0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0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71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29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28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1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d-prof.ru/" TargetMode="External"/><Relationship Id="rId7" Type="http://schemas.openxmlformats.org/officeDocument/2006/relationships/image" Target="../media/image22.png"/><Relationship Id="rId2" Type="http://schemas.openxmlformats.org/officeDocument/2006/relationships/hyperlink" Target="mailto:omo-medprof@miackuban.ru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997" y="452485"/>
            <a:ext cx="1454388" cy="1338608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830994" y="2561966"/>
            <a:ext cx="9095601" cy="24050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defTabSz="914400" latinLnBrk="1">
              <a:lnSpc>
                <a:spcPct val="90000"/>
              </a:lnSpc>
              <a:spcBef>
                <a:spcPts val="0"/>
              </a:spcBef>
            </a:pP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ГБУЗ «Центр общественного здоровья                   и медицинской профилактики»</a:t>
            </a:r>
          </a:p>
          <a:p>
            <a:pPr algn="l" defTabSz="914400" latinLnBrk="1">
              <a:lnSpc>
                <a:spcPct val="90000"/>
              </a:lnSpc>
              <a:spcBef>
                <a:spcPts val="0"/>
              </a:spcBef>
            </a:pP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       министерства здравоохранения</a:t>
            </a:r>
          </a:p>
          <a:p>
            <a:pPr algn="ctr" defTabSz="914400" latinLnBrk="1">
              <a:lnSpc>
                <a:spcPct val="90000"/>
              </a:lnSpc>
              <a:spcBef>
                <a:spcPts val="0"/>
              </a:spcBef>
            </a:pP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Краснодарского края</a:t>
            </a:r>
            <a:r>
              <a:rPr lang="ru-RU" sz="3600" dirty="0" smtClean="0">
                <a:solidFill>
                  <a:prstClr val="black"/>
                </a:solidFill>
                <a:ea typeface="Times New Roman"/>
                <a:cs typeface="+mn-cs"/>
              </a:rPr>
              <a:t/>
            </a:r>
            <a:br>
              <a:rPr lang="ru-RU" sz="3600" dirty="0" smtClean="0">
                <a:solidFill>
                  <a:prstClr val="black"/>
                </a:solidFill>
                <a:ea typeface="Times New Roman"/>
                <a:cs typeface="+mn-cs"/>
              </a:rPr>
            </a:br>
            <a:endParaRPr lang="ru-RU" sz="36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53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8154" y="444783"/>
            <a:ext cx="8418512" cy="1384017"/>
          </a:xfrm>
        </p:spPr>
        <p:txBody>
          <a:bodyPr>
            <a:noAutofit/>
          </a:bodyPr>
          <a:lstStyle/>
          <a:p>
            <a:pPr lvl="0" algn="ctr" defTabSz="914400" latinLnBrk="1">
              <a:lnSpc>
                <a:spcPct val="90000"/>
              </a:lnSpc>
              <a:spcBef>
                <a:spcPts val="0"/>
              </a:spcBef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Основные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цели профилактического </a:t>
            </a:r>
            <a:br>
              <a:rPr lang="ru-RU" b="1" i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медицинского осмотра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и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диспансеризации</a:t>
            </a:r>
            <a:br>
              <a:rPr lang="ru-RU" b="1" i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</a:br>
            <a:endParaRPr lang="ru-RU" sz="2400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817" y="444783"/>
            <a:ext cx="1021671" cy="92111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41405" y="2125362"/>
            <a:ext cx="960119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1. Раннее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выявление и профилактика хронических неинфекционных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заболеваний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(ХНИЗ), являющихся основными причинами инвалидности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и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преждевременной смертности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населения.</a:t>
            </a:r>
          </a:p>
          <a:p>
            <a:pPr lvl="0"/>
            <a:r>
              <a:rPr lang="ru-RU" i="1" dirty="0"/>
              <a:t/>
            </a:r>
            <a:br>
              <a:rPr lang="ru-RU" i="1" dirty="0"/>
            </a:b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2. Выявление и коррекция факторов риска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развития ХНИЗ. </a:t>
            </a:r>
            <a:endParaRPr lang="ru-RU" sz="2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098" name="Picture 2" descr="C:\Users\alena.doncova\Desktop\free-icon-list-554233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259" y="4557404"/>
            <a:ext cx="2063578" cy="206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06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66790" y="156883"/>
            <a:ext cx="8937867" cy="221599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/>
            <a:r>
              <a:rPr lang="ru-RU" altLang="ru-RU" sz="3600" b="1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Общие обследования </a:t>
            </a:r>
            <a:r>
              <a:rPr lang="ru-RU" altLang="ru-RU" sz="36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в</a:t>
            </a:r>
            <a:r>
              <a:rPr lang="ru-RU" altLang="ru-RU" sz="3600" b="1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 </a:t>
            </a:r>
            <a:r>
              <a:rPr lang="ru-RU" altLang="ru-RU" sz="36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профилактическом медицинском осмотре и 1 </a:t>
            </a:r>
            <a:r>
              <a:rPr lang="ru-RU" altLang="ru-RU" sz="3600" b="1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этапе диспансеризации </a:t>
            </a:r>
          </a:p>
          <a:p>
            <a:pPr defTabSz="914400"/>
            <a:endParaRPr lang="ru-RU" altLang="ru-RU" sz="3600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36" y="238089"/>
            <a:ext cx="1014622" cy="914765"/>
          </a:xfrm>
          <a:prstGeom prst="rect">
            <a:avLst/>
          </a:prstGeom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229704053"/>
              </p:ext>
            </p:extLst>
          </p:nvPr>
        </p:nvGraphicFramePr>
        <p:xfrm>
          <a:off x="541629" y="2107933"/>
          <a:ext cx="5127652" cy="3447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814156119"/>
              </p:ext>
            </p:extLst>
          </p:nvPr>
        </p:nvGraphicFramePr>
        <p:xfrm>
          <a:off x="5895545" y="2098219"/>
          <a:ext cx="4972071" cy="3429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3" name="Прямоугольник 22"/>
          <p:cNvSpPr/>
          <p:nvPr/>
        </p:nvSpPr>
        <p:spPr>
          <a:xfrm>
            <a:off x="1087394" y="5535827"/>
            <a:ext cx="9749481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 целью выявления онкологических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заболеваний на 1 этапе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диспансеризации - дополнительные исследования согласно полу и возрасту.</a:t>
            </a:r>
            <a:endParaRPr lang="ru-RU" i="1" dirty="0">
              <a:solidFill>
                <a:schemeClr val="accent2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924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6249" y="97589"/>
            <a:ext cx="7727661" cy="1453415"/>
          </a:xfrm>
        </p:spPr>
        <p:txBody>
          <a:bodyPr>
            <a:no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Обследования на 2 этапе </a:t>
            </a:r>
            <a:b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диспансеризации </a:t>
            </a:r>
            <a:b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(при наличии показаний)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894880"/>
              </p:ext>
            </p:extLst>
          </p:nvPr>
        </p:nvGraphicFramePr>
        <p:xfrm>
          <a:off x="579009" y="2224216"/>
          <a:ext cx="4495499" cy="3570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63621049"/>
              </p:ext>
            </p:extLst>
          </p:nvPr>
        </p:nvGraphicFramePr>
        <p:xfrm>
          <a:off x="5615459" y="2183026"/>
          <a:ext cx="4459417" cy="366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5352" y="253366"/>
            <a:ext cx="1000897" cy="902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938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8602" y="222423"/>
            <a:ext cx="6778304" cy="1192748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Группы здоровья 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94270" y="992432"/>
            <a:ext cx="2903837" cy="5461686"/>
          </a:xfrm>
          <a:prstGeom prst="roundRect">
            <a:avLst>
              <a:gd name="adj" fmla="val 2074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группа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fontAlgn="base"/>
            <a:r>
              <a:rPr lang="ru-RU" sz="1700" b="1" dirty="0" smtClean="0">
                <a:solidFill>
                  <a:schemeClr val="accent2">
                    <a:lumMod val="50000"/>
                  </a:schemeClr>
                </a:solidFill>
              </a:rPr>
              <a:t>состояния </a:t>
            </a:r>
            <a:r>
              <a:rPr lang="ru-RU" sz="1700" b="1" dirty="0">
                <a:solidFill>
                  <a:schemeClr val="accent2">
                    <a:lumMod val="50000"/>
                  </a:schemeClr>
                </a:solidFill>
              </a:rPr>
              <a:t>здоровья</a:t>
            </a:r>
            <a:r>
              <a:rPr lang="ru-RU" sz="17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</a:p>
          <a:p>
            <a:pPr fontAlgn="base"/>
            <a:endParaRPr lang="ru-RU" sz="1700" dirty="0">
              <a:solidFill>
                <a:schemeClr val="accent2">
                  <a:lumMod val="50000"/>
                </a:schemeClr>
              </a:solidFill>
            </a:endParaRPr>
          </a:p>
          <a:p>
            <a:pPr fontAlgn="base"/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граждане</a:t>
            </a:r>
            <a:r>
              <a:rPr lang="ru-RU" sz="1700" dirty="0">
                <a:solidFill>
                  <a:schemeClr val="accent2">
                    <a:lumMod val="50000"/>
                  </a:schemeClr>
                </a:solidFill>
              </a:rPr>
              <a:t>, у которых </a:t>
            </a:r>
            <a:r>
              <a:rPr lang="ru-RU" sz="1700" b="1" dirty="0">
                <a:solidFill>
                  <a:schemeClr val="accent2">
                    <a:lumMod val="50000"/>
                  </a:schemeClr>
                </a:solidFill>
              </a:rPr>
              <a:t>не установлены</a:t>
            </a:r>
            <a:r>
              <a:rPr lang="ru-RU" sz="1700" dirty="0">
                <a:solidFill>
                  <a:schemeClr val="accent2">
                    <a:lumMod val="50000"/>
                  </a:schemeClr>
                </a:solidFill>
              </a:rPr>
              <a:t> хронические неинфекционные заболевания, </a:t>
            </a:r>
            <a:r>
              <a:rPr lang="ru-RU" sz="1700" b="1" dirty="0">
                <a:solidFill>
                  <a:schemeClr val="accent2">
                    <a:lumMod val="50000"/>
                  </a:schemeClr>
                </a:solidFill>
              </a:rPr>
              <a:t>отсутствуют</a:t>
            </a:r>
            <a:r>
              <a:rPr lang="ru-RU" sz="1700" dirty="0">
                <a:solidFill>
                  <a:schemeClr val="accent2">
                    <a:lumMod val="50000"/>
                  </a:schemeClr>
                </a:solidFill>
              </a:rPr>
              <a:t> факторы риска их развития </a:t>
            </a:r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при </a:t>
            </a:r>
            <a:r>
              <a:rPr lang="ru-RU" sz="1700" dirty="0">
                <a:solidFill>
                  <a:schemeClr val="accent2">
                    <a:lumMod val="50000"/>
                  </a:schemeClr>
                </a:solidFill>
              </a:rPr>
              <a:t>низком или среднем абсолютном сердечно-сосудистом риске и которые не нуждаются в диспансерном наблюдении по поводу других заболеваний</a:t>
            </a:r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ru-RU" sz="17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flipH="1">
            <a:off x="3673157" y="1000898"/>
            <a:ext cx="3048918" cy="54616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II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группа</a:t>
            </a:r>
          </a:p>
          <a:p>
            <a:pPr fontAlgn="base"/>
            <a:r>
              <a:rPr lang="ru-RU" sz="1700" b="1" dirty="0" smtClean="0">
                <a:solidFill>
                  <a:schemeClr val="accent2">
                    <a:lumMod val="50000"/>
                  </a:schemeClr>
                </a:solidFill>
              </a:rPr>
              <a:t>состояния </a:t>
            </a:r>
            <a:r>
              <a:rPr lang="ru-RU" sz="1700" b="1" dirty="0">
                <a:solidFill>
                  <a:schemeClr val="accent2">
                    <a:lumMod val="50000"/>
                  </a:schemeClr>
                </a:solidFill>
              </a:rPr>
              <a:t>здоровья</a:t>
            </a:r>
            <a:r>
              <a:rPr lang="ru-RU" sz="17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</a:p>
          <a:p>
            <a:pPr fontAlgn="base"/>
            <a:endParaRPr lang="ru-RU" sz="1700" dirty="0">
              <a:solidFill>
                <a:schemeClr val="accent2">
                  <a:lumMod val="50000"/>
                </a:schemeClr>
              </a:solidFill>
            </a:endParaRPr>
          </a:p>
          <a:p>
            <a:pPr fontAlgn="base"/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граждане</a:t>
            </a:r>
            <a:r>
              <a:rPr lang="ru-RU" sz="1700" dirty="0">
                <a:solidFill>
                  <a:schemeClr val="accent2">
                    <a:lumMod val="50000"/>
                  </a:schemeClr>
                </a:solidFill>
              </a:rPr>
              <a:t>, у которых не установлены хронические неинфекционные заболевания, но </a:t>
            </a:r>
            <a:r>
              <a:rPr lang="ru-RU" sz="1700" b="1" dirty="0">
                <a:solidFill>
                  <a:schemeClr val="accent2">
                    <a:lumMod val="50000"/>
                  </a:schemeClr>
                </a:solidFill>
              </a:rPr>
              <a:t>имеются факторы риска </a:t>
            </a:r>
            <a:r>
              <a:rPr lang="ru-RU" sz="1700" dirty="0">
                <a:solidFill>
                  <a:schemeClr val="accent2">
                    <a:lumMod val="50000"/>
                  </a:schemeClr>
                </a:solidFill>
              </a:rPr>
              <a:t>их развития при высоком или очень высоком абсолютном сердечно-сосудистом риске и которые не нуждаются в диспансерном наблюдении по поводу других заболеваний (состояний</a:t>
            </a:r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ru-RU" sz="17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 flipH="1">
            <a:off x="7051586" y="1000898"/>
            <a:ext cx="3142738" cy="54616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II группа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fontAlgn="base"/>
            <a:r>
              <a:rPr lang="ru-RU" sz="1700" b="1" dirty="0" smtClean="0">
                <a:solidFill>
                  <a:schemeClr val="accent2">
                    <a:lumMod val="50000"/>
                  </a:schemeClr>
                </a:solidFill>
              </a:rPr>
              <a:t>состояния </a:t>
            </a:r>
            <a:r>
              <a:rPr lang="ru-RU" sz="1700" b="1" dirty="0">
                <a:solidFill>
                  <a:schemeClr val="accent2">
                    <a:lumMod val="50000"/>
                  </a:schemeClr>
                </a:solidFill>
              </a:rPr>
              <a:t>здоровья</a:t>
            </a:r>
            <a:r>
              <a:rPr lang="ru-RU" sz="17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</a:p>
          <a:p>
            <a:pPr fontAlgn="base"/>
            <a:endParaRPr lang="ru-RU" sz="1700" dirty="0">
              <a:solidFill>
                <a:schemeClr val="accent2">
                  <a:lumMod val="50000"/>
                </a:schemeClr>
              </a:solidFill>
            </a:endParaRPr>
          </a:p>
          <a:p>
            <a:pPr fontAlgn="base"/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граждане</a:t>
            </a:r>
            <a:r>
              <a:rPr lang="ru-RU" sz="17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1700" b="1" dirty="0">
                <a:solidFill>
                  <a:schemeClr val="accent2">
                    <a:lumMod val="50000"/>
                  </a:schemeClr>
                </a:solidFill>
              </a:rPr>
              <a:t>имеющие </a:t>
            </a:r>
            <a:r>
              <a:rPr lang="ru-RU" sz="1700" b="1" dirty="0" smtClean="0">
                <a:solidFill>
                  <a:schemeClr val="accent2">
                    <a:lumMod val="50000"/>
                  </a:schemeClr>
                </a:solidFill>
              </a:rPr>
              <a:t>заболевания </a:t>
            </a:r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(состояния</a:t>
            </a:r>
            <a:r>
              <a:rPr lang="ru-RU" sz="1700" dirty="0">
                <a:solidFill>
                  <a:schemeClr val="accent2">
                    <a:lumMod val="50000"/>
                  </a:schemeClr>
                </a:solidFill>
              </a:rPr>
              <a:t>), требующие установления диспансерного наблюдения или оказания </a:t>
            </a:r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специализированной</a:t>
            </a:r>
            <a:r>
              <a:rPr lang="ru-RU" sz="1700" dirty="0">
                <a:solidFill>
                  <a:schemeClr val="accent2">
                    <a:lumMod val="50000"/>
                  </a:schemeClr>
                </a:solidFill>
              </a:rPr>
              <a:t>, в том числе </a:t>
            </a:r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высоко-технологичной</a:t>
            </a:r>
            <a:r>
              <a:rPr lang="ru-RU" sz="1700" dirty="0">
                <a:solidFill>
                  <a:schemeClr val="accent2">
                    <a:lumMod val="50000"/>
                  </a:schemeClr>
                </a:solidFill>
              </a:rPr>
              <a:t>, медицинской помощи, а также граждане с подозрением на эти заболевания нуждающиеся в дополнительном </a:t>
            </a:r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обследовании</a:t>
            </a:r>
            <a:endParaRPr lang="ru-RU" sz="17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78" y="115024"/>
            <a:ext cx="962495" cy="88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517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981312"/>
              </p:ext>
            </p:extLst>
          </p:nvPr>
        </p:nvGraphicFramePr>
        <p:xfrm>
          <a:off x="642484" y="4023328"/>
          <a:ext cx="4484688" cy="2141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5">
            <a:extLst>
              <a:ext uri="{FF2B5EF4-FFF2-40B4-BE49-F238E27FC236}">
                <a16:creationId xmlns="" xmlns:a16="http://schemas.microsoft.com/office/drawing/2014/main" id="{B032A4E7-3342-C689-1635-A07DE747D1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834362"/>
              </p:ext>
            </p:extLst>
          </p:nvPr>
        </p:nvGraphicFramePr>
        <p:xfrm>
          <a:off x="5750951" y="4070526"/>
          <a:ext cx="4777430" cy="204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901B5A8-DAAE-DA0D-F522-372C7883EDBE}"/>
              </a:ext>
            </a:extLst>
          </p:cNvPr>
          <p:cNvSpPr txBox="1"/>
          <p:nvPr/>
        </p:nvSpPr>
        <p:spPr>
          <a:xfrm>
            <a:off x="659944" y="3337006"/>
            <a:ext cx="47151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Первичное выявление БСК в Краснодарском крае (</a:t>
            </a:r>
            <a:r>
              <a:rPr lang="ru-RU" sz="2000" i="1" dirty="0" err="1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абс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.)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13B605E3-3376-42FF-E4E5-8FDB0933E533}"/>
              </a:ext>
            </a:extLst>
          </p:cNvPr>
          <p:cNvSpPr txBox="1"/>
          <p:nvPr/>
        </p:nvSpPr>
        <p:spPr>
          <a:xfrm>
            <a:off x="5347649" y="3334098"/>
            <a:ext cx="4574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Первичное 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выявление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 ЗНО в Краснодарском крае (</a:t>
            </a:r>
            <a:r>
              <a:rPr lang="ru-RU" sz="2000" i="1" dirty="0" err="1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абс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.)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901B5A8-DAAE-DA0D-F522-372C7883EDBE}"/>
              </a:ext>
            </a:extLst>
          </p:cNvPr>
          <p:cNvSpPr txBox="1"/>
          <p:nvPr/>
        </p:nvSpPr>
        <p:spPr>
          <a:xfrm>
            <a:off x="2583550" y="4002763"/>
            <a:ext cx="8566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18,3%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901B5A8-DAAE-DA0D-F522-372C7883EDBE}"/>
              </a:ext>
            </a:extLst>
          </p:cNvPr>
          <p:cNvSpPr txBox="1"/>
          <p:nvPr/>
        </p:nvSpPr>
        <p:spPr>
          <a:xfrm>
            <a:off x="7457007" y="3971985"/>
            <a:ext cx="8735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36%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2">
            <a:extLst>
              <a:ext uri="{FF2B5EF4-FFF2-40B4-BE49-F238E27FC236}">
                <a16:creationId xmlns="" xmlns:a16="http://schemas.microsoft.com/office/drawing/2014/main" id="{5AA664A0-60AA-0ACA-8DCA-72B3EDCA0CAC}"/>
              </a:ext>
            </a:extLst>
          </p:cNvPr>
          <p:cNvSpPr txBox="1"/>
          <p:nvPr/>
        </p:nvSpPr>
        <p:spPr>
          <a:xfrm>
            <a:off x="11070772" y="76201"/>
            <a:ext cx="9797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ф.№ 131/о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2686284" y="4671571"/>
            <a:ext cx="823903" cy="17799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92262" y="368369"/>
            <a:ext cx="98195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Результаты первичного выявления</a:t>
            </a:r>
          </a:p>
          <a:p>
            <a:pPr algn="ctr"/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 БСК  и ЗНО при проведении</a:t>
            </a:r>
          </a:p>
          <a:p>
            <a:pPr algn="ctr"/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 ПМО и диспансеризации в 2023 году в сравнении аналогичным периодом 2022 г</a:t>
            </a:r>
            <a:endParaRPr lang="ru-RU" sz="3600" b="1" i="1" dirty="0">
              <a:solidFill>
                <a:schemeClr val="accent2">
                  <a:lumMod val="7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379" y="222422"/>
            <a:ext cx="899509" cy="82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6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1134" y="436605"/>
            <a:ext cx="7430531" cy="593124"/>
          </a:xfrm>
        </p:spPr>
        <p:txBody>
          <a:bodyPr>
            <a:noAutofit/>
          </a:bodyPr>
          <a:lstStyle/>
          <a:p>
            <a:pPr lvl="0" algn="ctr" latinLnBrk="1">
              <a:spcBef>
                <a:spcPct val="20000"/>
              </a:spcBef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ea typeface="Calibri"/>
                <a:cs typeface="Calibri" panose="020F0502020204030204" pitchFamily="34" charset="0"/>
              </a:rPr>
              <a:t>Углубленная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Calibri" panose="020F0502020204030204" pitchFamily="34" charset="0"/>
              </a:rPr>
              <a:t>диспансеризация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endParaRPr lang="ru-RU" sz="1000" dirty="0">
              <a:solidFill>
                <a:prstClr val="black"/>
              </a:solidFill>
              <a:latin typeface="Times New Roman"/>
              <a:ea typeface="Times New Roman"/>
              <a:cs typeface="+mn-cs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162" y="282505"/>
            <a:ext cx="974985" cy="879029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408162" y="1672281"/>
            <a:ext cx="4633395" cy="47779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</a:rPr>
              <a:t>измерение насыщения крови кислородом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453449" y="1672282"/>
            <a:ext cx="4790301" cy="47779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</a:rPr>
              <a:t>тест с 6-мин ходьбой (проводится при исходной сатурации 95%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8162" y="2323069"/>
            <a:ext cx="4633395" cy="4366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</a:rPr>
              <a:t>проведение спирометрии или спирографии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53450" y="2327187"/>
            <a:ext cx="4790300" cy="4489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</a:rPr>
              <a:t>общий (клинический) анализ крови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8162" y="2883243"/>
            <a:ext cx="4633395" cy="5684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</a:rPr>
              <a:t>биохимический анализ крови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453449" y="2891482"/>
            <a:ext cx="4790301" cy="741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</a:rPr>
              <a:t>определение концентрации Д-</a:t>
            </a:r>
            <a:r>
              <a:rPr lang="ru-RU" sz="1600" b="1" i="1" dirty="0" err="1">
                <a:solidFill>
                  <a:schemeClr val="accent2">
                    <a:lumMod val="75000"/>
                  </a:schemeClr>
                </a:solidFill>
              </a:rPr>
              <a:t>димера</a:t>
            </a:r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</a:rPr>
              <a:t> в крови у граждан, перенесших COVID-19 средней степени тяжести и выше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8162" y="3583457"/>
            <a:ext cx="4633395" cy="6425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</a:rPr>
              <a:t>рентгенография органов грудной клетки </a:t>
            </a:r>
          </a:p>
          <a:p>
            <a:pPr algn="ctr">
              <a:lnSpc>
                <a:spcPct val="90000"/>
              </a:lnSpc>
            </a:pPr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</a:rPr>
              <a:t>(если не проводилась ранее в течение </a:t>
            </a: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</a:rPr>
              <a:t>года)</a:t>
            </a:r>
            <a:endParaRPr lang="ru-RU" sz="1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494638" y="3760573"/>
            <a:ext cx="4749111" cy="33775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</a:rPr>
              <a:t>прием (осмотр) врачом-терапевтом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85699" y="987167"/>
            <a:ext cx="1394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 этап</a:t>
            </a:r>
            <a:endParaRPr lang="ru-RU" sz="28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8161" y="4044777"/>
            <a:ext cx="103545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Для дополнительного обследования 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и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уточнения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диагноза заболевания (состояния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):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3880025" y="4854831"/>
            <a:ext cx="683740" cy="5519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42552" y="5654019"/>
            <a:ext cx="3105666" cy="74678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</a:rPr>
              <a:t>эхокардиография</a:t>
            </a:r>
            <a:endParaRPr lang="ru-RU" sz="1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848598" y="5654019"/>
            <a:ext cx="2914135" cy="74678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</a:rPr>
              <a:t>компьютерная томография легких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945926" y="5654019"/>
            <a:ext cx="3566981" cy="75501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</a:rPr>
              <a:t>дуплексное сканирование вен нижних конечностей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535872" y="5130799"/>
            <a:ext cx="1502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2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этап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96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78707" y="292260"/>
            <a:ext cx="89770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Диспансеризация по оценке репродуктивного здоровья </a:t>
            </a:r>
            <a:r>
              <a:rPr lang="ru-RU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895" y="356134"/>
            <a:ext cx="1016671" cy="916612"/>
          </a:xfrm>
          <a:prstGeom prst="rect">
            <a:avLst/>
          </a:prstGeom>
        </p:spPr>
      </p:pic>
      <p:pic>
        <p:nvPicPr>
          <p:cNvPr id="14" name="Picture 22" descr="Красивая беременная женщина обнимает живот на фоне листьев и цвето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810" y="2151884"/>
            <a:ext cx="2682250" cy="24228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xtLst/>
        </p:spPr>
      </p:pic>
      <p:sp>
        <p:nvSpPr>
          <p:cNvPr id="15" name="Прямоугольник 14"/>
          <p:cNvSpPr/>
          <p:nvPr/>
        </p:nvSpPr>
        <p:spPr>
          <a:xfrm>
            <a:off x="678707" y="1913698"/>
            <a:ext cx="7501466" cy="3348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проводится с целью выявления у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граждан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в возрасте </a:t>
            </a:r>
            <a:r>
              <a:rPr lang="ru-RU" sz="2400" b="1" i="1" dirty="0">
                <a:solidFill>
                  <a:srgbClr val="0070C0"/>
                </a:solidFill>
                <a:cs typeface="Calibri" panose="020F0502020204030204" pitchFamily="34" charset="0"/>
              </a:rPr>
              <a:t>от 18 до 49 лет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заболеваний </a:t>
            </a:r>
            <a:endParaRPr lang="ru-RU" sz="2400" b="1" i="1" dirty="0" smtClean="0">
              <a:solidFill>
                <a:schemeClr val="accent1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или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состояний, которые могут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повлиять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на  беременность и последующее течение </a:t>
            </a:r>
            <a:endParaRPr lang="ru-RU" sz="2400" b="1" i="1" dirty="0" smtClean="0">
              <a:solidFill>
                <a:schemeClr val="accent1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беременности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, родов и послеродового периода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а также факторов риска их развития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210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 txBox="1">
            <a:spLocks/>
          </p:cNvSpPr>
          <p:nvPr/>
        </p:nvSpPr>
        <p:spPr>
          <a:xfrm>
            <a:off x="2921264" y="1481970"/>
            <a:ext cx="4281175" cy="5321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   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1 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этап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диспансеризации</a:t>
            </a:r>
          </a:p>
          <a:p>
            <a:endParaRPr lang="ru-RU" sz="2400" b="1" i="1" dirty="0" smtClean="0">
              <a:solidFill>
                <a:srgbClr val="00206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19881" y="4174241"/>
            <a:ext cx="8291384" cy="1926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     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2 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этап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диспансеризации (по показаниям)</a:t>
            </a:r>
          </a:p>
          <a:p>
            <a:endParaRPr lang="ru-RU" sz="2400" i="1" dirty="0" smtClean="0">
              <a:solidFill>
                <a:schemeClr val="accent2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150" y="442762"/>
            <a:ext cx="787607" cy="710092"/>
          </a:xfrm>
          <a:prstGeom prst="rect">
            <a:avLst/>
          </a:prstGeom>
        </p:spPr>
      </p:pic>
      <p:pic>
        <p:nvPicPr>
          <p:cNvPr id="6" name="Объект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526" y="1324523"/>
            <a:ext cx="646427" cy="847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6923" y="1260624"/>
            <a:ext cx="654342" cy="8718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796" y="190295"/>
            <a:ext cx="1077447" cy="971406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692543" y="2162432"/>
            <a:ext cx="4626342" cy="18527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прием (осмотр, консультация) врача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акушера-гинеколога;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 микроскопическое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и  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цитологическое исследование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мазка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из цервикального канала</a:t>
            </a:r>
            <a:endParaRPr lang="ru-RU" sz="2000" i="1" dirty="0">
              <a:solidFill>
                <a:schemeClr val="accent2">
                  <a:lumMod val="50000"/>
                </a:schemeClr>
              </a:solidFill>
              <a:cs typeface="Calibri" panose="020F0502020204030204" pitchFamily="34" charset="0"/>
            </a:endParaRPr>
          </a:p>
          <a:p>
            <a:endParaRPr lang="ru-RU" dirty="0">
              <a:solidFill>
                <a:schemeClr val="accent2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52518" y="2162433"/>
            <a:ext cx="4405882" cy="18558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прием (осмотр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)</a:t>
            </a:r>
          </a:p>
          <a:p>
            <a:pPr algn="ctr"/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врачом-урологом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742680" y="4806891"/>
            <a:ext cx="4538141" cy="15744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спермограмма;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микроскопическое исследование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микрофлоры;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ультразвуковое исследование предстательной железы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92543" y="4823670"/>
            <a:ext cx="4626342" cy="15519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ультразвуковое исследование органов малого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таза;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ультразвуковое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исследование молочных желез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828800" y="117447"/>
            <a:ext cx="64511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Диспансеризация по оценке репродуктивного здоровья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88479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632" y="316073"/>
            <a:ext cx="1047399" cy="94431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99515" y="556054"/>
            <a:ext cx="9694334" cy="17193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Проведение  ПМО и диспансеризации   ветеранам боевых действий-участникам СВО </a:t>
            </a:r>
            <a:b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31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(приказ МЗ КК от 29.03.2024 №1255) 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27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 </a:t>
            </a:r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57462" y="3052120"/>
            <a:ext cx="9231488" cy="4088102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Проведение диспансеризации в один день с привлечением дополнительных специалистов (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сурдолога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оториноларинголога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, травматолога-ортопеда и др.)</a:t>
            </a:r>
          </a:p>
          <a:p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П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роведение методов обследования с учетом полученных травм и повреждений.</a:t>
            </a:r>
          </a:p>
          <a:p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Определение конкретных дней для проведения ПМО и диспансеризации участников СВО.</a:t>
            </a:r>
          </a:p>
          <a:p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При необходимости организация доставки участников СВО до соответствующей медицинской организации.</a:t>
            </a:r>
            <a:endParaRPr lang="ru-RU" sz="20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603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93019" y="185837"/>
            <a:ext cx="10699911" cy="6276747"/>
          </a:xfrm>
        </p:spPr>
        <p:txBody>
          <a:bodyPr>
            <a:normAutofit/>
          </a:bodyPr>
          <a:lstStyle/>
          <a:p>
            <a:pPr marL="0" lvl="0" indent="0" algn="ctr" defTabSz="914400">
              <a:spcBef>
                <a:spcPct val="20000"/>
              </a:spcBef>
              <a:buClrTx/>
              <a:buSzTx/>
              <a:buNone/>
            </a:pPr>
            <a:r>
              <a:rPr lang="ru-RU" sz="3600" b="1" dirty="0" smtClean="0">
                <a:solidFill>
                  <a:prstClr val="black"/>
                </a:solidFill>
                <a:latin typeface="Calibri"/>
              </a:rPr>
              <a:t>  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Благодарю </a:t>
            </a: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за внимание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!</a:t>
            </a:r>
            <a:endParaRPr lang="ru-RU" sz="3600" b="1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0" indent="0" algn="ctr" defTabSz="914400" latinLnBrk="1">
              <a:lnSpc>
                <a:spcPct val="90000"/>
              </a:lnSpc>
              <a:spcBef>
                <a:spcPts val="0"/>
              </a:spcBef>
              <a:buNone/>
            </a:pPr>
            <a:endParaRPr lang="ru-RU" sz="2400" b="1" i="1" dirty="0">
              <a:solidFill>
                <a:schemeClr val="accent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indent="0" algn="ctr" defTabSz="914400" latinLnBrk="1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ГБУЗ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«Центр общественного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здоровья и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медицинской профилактики»</a:t>
            </a:r>
          </a:p>
          <a:p>
            <a:pPr marL="0" indent="0" algn="ctr" defTabSz="914400" latinLnBrk="1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министерства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здравоохранения Краснодарского края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</a:b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marL="0" indent="0" algn="ctr" defTabSz="914400" latinLnBrk="1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prstClr val="black"/>
                </a:solidFill>
                <a:latin typeface="Calibri"/>
              </a:rPr>
              <a:t>тел: 8 (861) 226-27-90</a:t>
            </a:r>
            <a:r>
              <a:rPr lang="ru-RU" sz="2400" dirty="0" smtClean="0">
                <a:latin typeface="Calibri"/>
                <a:hlinkClick r:id="rId2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Calibri"/>
                <a:hlinkClick r:id="rId2"/>
              </a:rPr>
              <a:t>Эл. почта: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/>
                <a:hlinkClick r:id="rId2"/>
              </a:rPr>
              <a:t>omo-medprof@miackuban.ru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Calibri"/>
            </a:endParaRPr>
          </a:p>
          <a:p>
            <a:pPr marL="0" lvl="0" indent="0" algn="ctr" defTabSz="914400">
              <a:spcBef>
                <a:spcPct val="20000"/>
              </a:spcBef>
              <a:buClrTx/>
              <a:buSzTx/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Calibri"/>
                <a:hlinkClick r:id="rId3"/>
              </a:rPr>
              <a:t>Сайт: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/>
                <a:hlinkClick r:id="rId3"/>
              </a:rPr>
              <a:t>https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alibri"/>
                <a:hlinkClick r:id="rId3"/>
              </a:rPr>
              <a:t>://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/>
                <a:hlinkClick r:id="rId3"/>
              </a:rPr>
              <a:t>med-prof.ru/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Calibri"/>
            </a:endParaRPr>
          </a:p>
          <a:p>
            <a:pPr marL="0" lvl="0" indent="0" algn="ctr" defTabSz="914400">
              <a:spcBef>
                <a:spcPct val="20000"/>
              </a:spcBef>
              <a:buClrTx/>
              <a:buSzTx/>
              <a:buNone/>
            </a:pPr>
            <a:endParaRPr lang="ru-RU" sz="1200" dirty="0">
              <a:solidFill>
                <a:schemeClr val="tx1"/>
              </a:solidFill>
              <a:latin typeface="Calibri"/>
            </a:endParaRPr>
          </a:p>
          <a:p>
            <a:pPr marL="0" lvl="0" indent="0" defTabSz="914400">
              <a:spcBef>
                <a:spcPct val="20000"/>
              </a:spcBef>
              <a:buClrTx/>
              <a:buSzTx/>
              <a:buNone/>
            </a:pPr>
            <a:r>
              <a:rPr lang="ru-RU" sz="2400" b="1" dirty="0" smtClean="0">
                <a:solidFill>
                  <a:prstClr val="black"/>
                </a:solidFill>
                <a:latin typeface="Calibri"/>
              </a:rPr>
              <a:t>                 </a:t>
            </a:r>
            <a:r>
              <a:rPr lang="ru-RU" sz="2800" b="1" dirty="0" smtClean="0">
                <a:solidFill>
                  <a:srgbClr val="0070C0"/>
                </a:solidFill>
                <a:latin typeface="Calibri"/>
              </a:rPr>
              <a:t>Мы в социальных сетях:</a:t>
            </a:r>
          </a:p>
          <a:p>
            <a:pPr marL="0" lvl="0" indent="0" algn="just" defTabSz="914400">
              <a:spcBef>
                <a:spcPct val="20000"/>
              </a:spcBef>
              <a:buClrTx/>
              <a:buSzTx/>
              <a:buNone/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81" y="4038262"/>
            <a:ext cx="1080223" cy="108022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195" y="4086467"/>
            <a:ext cx="1080222" cy="108022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060" y="4113070"/>
            <a:ext cx="1084609" cy="10846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2513" y="5243503"/>
            <a:ext cx="127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Telegram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77372" y="5253129"/>
            <a:ext cx="127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ВКонтакте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4609" y="5243503"/>
            <a:ext cx="206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Одноклассники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441" y="4153766"/>
            <a:ext cx="1107640" cy="110764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6202465" y="3234194"/>
            <a:ext cx="4481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Ссылка на презентацию </a:t>
            </a: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и </a:t>
            </a:r>
            <a:r>
              <a:rPr lang="ru-RU" sz="2000" b="1" dirty="0">
                <a:solidFill>
                  <a:srgbClr val="002060"/>
                </a:solidFill>
              </a:rPr>
              <a:t>материалы по </a:t>
            </a:r>
            <a:r>
              <a:rPr lang="ru-RU" sz="2000" b="1" dirty="0" smtClean="0">
                <a:solidFill>
                  <a:srgbClr val="002060"/>
                </a:solidFill>
              </a:rPr>
              <a:t>диспансеризации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52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837732" y="2092751"/>
            <a:ext cx="4583965" cy="4185687"/>
            <a:chOff x="4837732" y="2092751"/>
            <a:chExt cx="4583965" cy="4185687"/>
          </a:xfrm>
        </p:grpSpPr>
        <p:sp>
          <p:nvSpPr>
            <p:cNvPr id="6" name="Полилиния 5"/>
            <p:cNvSpPr/>
            <p:nvPr/>
          </p:nvSpPr>
          <p:spPr>
            <a:xfrm rot="21600000">
              <a:off x="5768417" y="2096827"/>
              <a:ext cx="3653280" cy="851164"/>
            </a:xfrm>
            <a:custGeom>
              <a:avLst/>
              <a:gdLst>
                <a:gd name="connsiteX0" fmla="*/ 0 w 3653280"/>
                <a:gd name="connsiteY0" fmla="*/ 0 h 851162"/>
                <a:gd name="connsiteX1" fmla="*/ 3227699 w 3653280"/>
                <a:gd name="connsiteY1" fmla="*/ 0 h 851162"/>
                <a:gd name="connsiteX2" fmla="*/ 3653280 w 3653280"/>
                <a:gd name="connsiteY2" fmla="*/ 425581 h 851162"/>
                <a:gd name="connsiteX3" fmla="*/ 3227699 w 3653280"/>
                <a:gd name="connsiteY3" fmla="*/ 851162 h 851162"/>
                <a:gd name="connsiteX4" fmla="*/ 0 w 3653280"/>
                <a:gd name="connsiteY4" fmla="*/ 851162 h 851162"/>
                <a:gd name="connsiteX5" fmla="*/ 0 w 3653280"/>
                <a:gd name="connsiteY5" fmla="*/ 0 h 851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3280" h="851162">
                  <a:moveTo>
                    <a:pt x="3653280" y="851161"/>
                  </a:moveTo>
                  <a:lnTo>
                    <a:pt x="425581" y="851161"/>
                  </a:lnTo>
                  <a:lnTo>
                    <a:pt x="0" y="425581"/>
                  </a:lnTo>
                  <a:lnTo>
                    <a:pt x="425581" y="1"/>
                  </a:lnTo>
                  <a:lnTo>
                    <a:pt x="3653280" y="1"/>
                  </a:lnTo>
                  <a:lnTo>
                    <a:pt x="3653280" y="85116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89270" tIns="137161" rIns="256032" bIns="13716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kern="1200" dirty="0" smtClean="0"/>
                <a:t>Образ жизни</a:t>
              </a:r>
              <a:endParaRPr lang="ru-RU" sz="3600" kern="1200" dirty="0"/>
            </a:p>
          </p:txBody>
        </p:sp>
        <p:sp>
          <p:nvSpPr>
            <p:cNvPr id="9" name="Овал 8"/>
            <p:cNvSpPr/>
            <p:nvPr/>
          </p:nvSpPr>
          <p:spPr>
            <a:xfrm>
              <a:off x="4837732" y="2092751"/>
              <a:ext cx="960399" cy="88053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dirty="0" smtClean="0"/>
                <a:t>50%</a:t>
              </a:r>
              <a:endParaRPr lang="ru-RU" dirty="0"/>
            </a:p>
          </p:txBody>
        </p:sp>
        <p:sp>
          <p:nvSpPr>
            <p:cNvPr id="10" name="Полилиния 9"/>
            <p:cNvSpPr/>
            <p:nvPr/>
          </p:nvSpPr>
          <p:spPr>
            <a:xfrm rot="21600000">
              <a:off x="5747226" y="3207488"/>
              <a:ext cx="3653536" cy="853751"/>
            </a:xfrm>
            <a:custGeom>
              <a:avLst/>
              <a:gdLst>
                <a:gd name="connsiteX0" fmla="*/ 0 w 3653536"/>
                <a:gd name="connsiteY0" fmla="*/ 0 h 853749"/>
                <a:gd name="connsiteX1" fmla="*/ 3226662 w 3653536"/>
                <a:gd name="connsiteY1" fmla="*/ 0 h 853749"/>
                <a:gd name="connsiteX2" fmla="*/ 3653536 w 3653536"/>
                <a:gd name="connsiteY2" fmla="*/ 426875 h 853749"/>
                <a:gd name="connsiteX3" fmla="*/ 3226662 w 3653536"/>
                <a:gd name="connsiteY3" fmla="*/ 853749 h 853749"/>
                <a:gd name="connsiteX4" fmla="*/ 0 w 3653536"/>
                <a:gd name="connsiteY4" fmla="*/ 853749 h 853749"/>
                <a:gd name="connsiteX5" fmla="*/ 0 w 3653536"/>
                <a:gd name="connsiteY5" fmla="*/ 0 h 853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3536" h="853749">
                  <a:moveTo>
                    <a:pt x="3653536" y="853748"/>
                  </a:moveTo>
                  <a:lnTo>
                    <a:pt x="426874" y="853748"/>
                  </a:lnTo>
                  <a:lnTo>
                    <a:pt x="0" y="426874"/>
                  </a:lnTo>
                  <a:lnTo>
                    <a:pt x="426874" y="1"/>
                  </a:lnTo>
                  <a:lnTo>
                    <a:pt x="3653536" y="1"/>
                  </a:lnTo>
                  <a:lnTo>
                    <a:pt x="3653536" y="853748"/>
                  </a:lnTo>
                  <a:close/>
                </a:path>
              </a:pathLst>
            </a:cu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89917" tIns="137161" rIns="256032" bIns="13716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kern="1200" dirty="0" smtClean="0"/>
                <a:t>Генетика</a:t>
              </a:r>
              <a:endParaRPr lang="ru-RU" sz="3600" kern="1200" dirty="0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4875446" y="3241622"/>
              <a:ext cx="853749" cy="85374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ru-RU" sz="2000" dirty="0" smtClean="0"/>
                <a:t>20%</a:t>
              </a:r>
              <a:endParaRPr lang="ru-RU" sz="2000" dirty="0"/>
            </a:p>
          </p:txBody>
        </p:sp>
        <p:sp>
          <p:nvSpPr>
            <p:cNvPr id="14" name="Полилиния 13"/>
            <p:cNvSpPr/>
            <p:nvPr/>
          </p:nvSpPr>
          <p:spPr>
            <a:xfrm rot="21600000">
              <a:off x="5716901" y="4328391"/>
              <a:ext cx="3653536" cy="853750"/>
            </a:xfrm>
            <a:custGeom>
              <a:avLst/>
              <a:gdLst>
                <a:gd name="connsiteX0" fmla="*/ 0 w 3653536"/>
                <a:gd name="connsiteY0" fmla="*/ 0 h 853749"/>
                <a:gd name="connsiteX1" fmla="*/ 3226662 w 3653536"/>
                <a:gd name="connsiteY1" fmla="*/ 0 h 853749"/>
                <a:gd name="connsiteX2" fmla="*/ 3653536 w 3653536"/>
                <a:gd name="connsiteY2" fmla="*/ 426875 h 853749"/>
                <a:gd name="connsiteX3" fmla="*/ 3226662 w 3653536"/>
                <a:gd name="connsiteY3" fmla="*/ 853749 h 853749"/>
                <a:gd name="connsiteX4" fmla="*/ 0 w 3653536"/>
                <a:gd name="connsiteY4" fmla="*/ 853749 h 853749"/>
                <a:gd name="connsiteX5" fmla="*/ 0 w 3653536"/>
                <a:gd name="connsiteY5" fmla="*/ 0 h 853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3536" h="853749">
                  <a:moveTo>
                    <a:pt x="3653536" y="853748"/>
                  </a:moveTo>
                  <a:lnTo>
                    <a:pt x="426874" y="853748"/>
                  </a:lnTo>
                  <a:lnTo>
                    <a:pt x="0" y="426874"/>
                  </a:lnTo>
                  <a:lnTo>
                    <a:pt x="426874" y="1"/>
                  </a:lnTo>
                  <a:lnTo>
                    <a:pt x="3653536" y="1"/>
                  </a:lnTo>
                  <a:lnTo>
                    <a:pt x="3653536" y="853748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89917" tIns="137161" rIns="256032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kern="1200" dirty="0" smtClean="0"/>
                <a:t>Экология</a:t>
              </a:r>
              <a:endParaRPr lang="ru-RU" sz="3600" kern="1200" dirty="0"/>
            </a:p>
          </p:txBody>
        </p:sp>
        <p:sp>
          <p:nvSpPr>
            <p:cNvPr id="16" name="Полилиния 15"/>
            <p:cNvSpPr/>
            <p:nvPr/>
          </p:nvSpPr>
          <p:spPr>
            <a:xfrm rot="21600000">
              <a:off x="5747226" y="5424688"/>
              <a:ext cx="3653536" cy="853750"/>
            </a:xfrm>
            <a:custGeom>
              <a:avLst/>
              <a:gdLst>
                <a:gd name="connsiteX0" fmla="*/ 0 w 3653536"/>
                <a:gd name="connsiteY0" fmla="*/ 0 h 853749"/>
                <a:gd name="connsiteX1" fmla="*/ 3226662 w 3653536"/>
                <a:gd name="connsiteY1" fmla="*/ 0 h 853749"/>
                <a:gd name="connsiteX2" fmla="*/ 3653536 w 3653536"/>
                <a:gd name="connsiteY2" fmla="*/ 426875 h 853749"/>
                <a:gd name="connsiteX3" fmla="*/ 3226662 w 3653536"/>
                <a:gd name="connsiteY3" fmla="*/ 853749 h 853749"/>
                <a:gd name="connsiteX4" fmla="*/ 0 w 3653536"/>
                <a:gd name="connsiteY4" fmla="*/ 853749 h 853749"/>
                <a:gd name="connsiteX5" fmla="*/ 0 w 3653536"/>
                <a:gd name="connsiteY5" fmla="*/ 0 h 853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3536" h="853749">
                  <a:moveTo>
                    <a:pt x="3653536" y="853748"/>
                  </a:moveTo>
                  <a:lnTo>
                    <a:pt x="426874" y="853748"/>
                  </a:lnTo>
                  <a:lnTo>
                    <a:pt x="0" y="426874"/>
                  </a:lnTo>
                  <a:lnTo>
                    <a:pt x="426874" y="1"/>
                  </a:lnTo>
                  <a:lnTo>
                    <a:pt x="3653536" y="1"/>
                  </a:lnTo>
                  <a:lnTo>
                    <a:pt x="3653536" y="853748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89917" tIns="137161" rIns="256032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kern="1200" dirty="0" smtClean="0"/>
                <a:t>Медицина</a:t>
              </a:r>
              <a:endParaRPr lang="ru-RU" sz="3600" kern="1200" dirty="0"/>
            </a:p>
          </p:txBody>
        </p:sp>
      </p:grp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585" y="405032"/>
            <a:ext cx="1232705" cy="113457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589903" y="339278"/>
            <a:ext cx="912718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Основные факторы, влияющие </a:t>
            </a:r>
            <a:endParaRPr lang="ru-RU" sz="36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продолжительность жизни (ВОЗ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285750" indent="-285750">
              <a:buFontTx/>
              <a:buChar char="-"/>
            </a:pPr>
            <a:endParaRPr lang="ru-RU" sz="2400" dirty="0" smtClean="0"/>
          </a:p>
          <a:p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4850865" y="4357583"/>
            <a:ext cx="853749" cy="85374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 smtClean="0"/>
              <a:t>20%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4826284" y="5427406"/>
            <a:ext cx="866593" cy="875071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/>
              <a:t>1</a:t>
            </a:r>
            <a:r>
              <a:rPr lang="ru-RU" dirty="0" smtClean="0"/>
              <a:t>0%</a:t>
            </a:r>
            <a:endParaRPr lang="ru-RU" dirty="0"/>
          </a:p>
        </p:txBody>
      </p:sp>
      <p:pic>
        <p:nvPicPr>
          <p:cNvPr id="22" name="Picture 2" descr="C:\Users\alena.doncova\Desktop\free-icon-lifestyle-608180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248" y="2241754"/>
            <a:ext cx="3195484" cy="3195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92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02034" y="1245326"/>
            <a:ext cx="59914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1915" y="4102443"/>
            <a:ext cx="3175686" cy="105123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Нерациональное 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cs typeface="Calibri" panose="020F0502020204030204" pitchFamily="34" charset="0"/>
            </a:endParaRPr>
          </a:p>
          <a:p>
            <a:pPr algn="r"/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питание</a:t>
            </a:r>
            <a:endParaRPr lang="ru-RU" sz="2000" dirty="0">
              <a:solidFill>
                <a:schemeClr val="tx2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944200" y="4088890"/>
            <a:ext cx="3814915" cy="1091381"/>
          </a:xfrm>
          <a:prstGeom prst="roundRect">
            <a:avLst>
              <a:gd name="adj" fmla="val 2193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Повышенный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уровень</a:t>
            </a: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холестерина в крови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18524" y="5636805"/>
            <a:ext cx="3041901" cy="101936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             Ожирение</a:t>
            </a:r>
            <a:endParaRPr lang="ru-RU" sz="2000" dirty="0">
              <a:solidFill>
                <a:schemeClr val="tx2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233817" y="5620332"/>
            <a:ext cx="3659460" cy="101356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Низкая </a:t>
            </a:r>
            <a:endParaRPr lang="ru-RU" sz="2000" dirty="0">
              <a:solidFill>
                <a:schemeClr val="tx2">
                  <a:lumMod val="50000"/>
                </a:schemeClr>
              </a:solidFill>
              <a:cs typeface="Calibri" panose="020F0502020204030204" pitchFamily="34" charset="0"/>
            </a:endParaRPr>
          </a:p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        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      физическая </a:t>
            </a:r>
          </a:p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              активность</a:t>
            </a:r>
            <a:endParaRPr lang="ru-RU" sz="2000" dirty="0">
              <a:solidFill>
                <a:schemeClr val="tx2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923337" y="2638234"/>
            <a:ext cx="3074177" cy="108351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Избыточное 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cs typeface="Calibri" panose="020F0502020204030204" pitchFamily="34" charset="0"/>
            </a:endParaRP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потребление</a:t>
            </a: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алкоголя</a:t>
            </a:r>
            <a:endParaRPr lang="ru-RU" sz="2000" b="1" dirty="0">
              <a:solidFill>
                <a:schemeClr val="tx2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72234" y="1614658"/>
            <a:ext cx="3500682" cy="93189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      Повышенный </a:t>
            </a:r>
          </a:p>
          <a:p>
            <a:pPr algn="ctr"/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       уровень АД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0195" y="2628136"/>
            <a:ext cx="2928551" cy="103238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           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cs typeface="Calibri" panose="020F0502020204030204" pitchFamily="34" charset="0"/>
              </a:rPr>
              <a:t>Курение</a:t>
            </a:r>
            <a:endParaRPr lang="ru-RU" sz="2000" dirty="0">
              <a:solidFill>
                <a:schemeClr val="tx2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696825" y="263951"/>
            <a:ext cx="8283197" cy="47627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Факторы риска развития неинфекционных заболеваний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7128388" y="3324007"/>
            <a:ext cx="656369" cy="26694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4601496" y="5063613"/>
            <a:ext cx="383459" cy="4104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 flipV="1">
            <a:off x="6952952" y="5009253"/>
            <a:ext cx="519964" cy="46479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 flipV="1">
            <a:off x="7128388" y="4257367"/>
            <a:ext cx="656369" cy="25564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3903407" y="4398392"/>
            <a:ext cx="812425" cy="27193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3879247" y="3167395"/>
            <a:ext cx="722249" cy="31322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5898362" y="2638234"/>
            <a:ext cx="20228" cy="40274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Овал 62"/>
          <p:cNvSpPr/>
          <p:nvPr/>
        </p:nvSpPr>
        <p:spPr>
          <a:xfrm>
            <a:off x="4766676" y="3040977"/>
            <a:ext cx="2531106" cy="233726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cs typeface="Calibri" panose="020F0502020204030204" pitchFamily="34" charset="0"/>
              </a:rPr>
              <a:t>Риск </a:t>
            </a:r>
            <a:r>
              <a:rPr lang="ru-RU" dirty="0" smtClean="0">
                <a:solidFill>
                  <a:srgbClr val="002060"/>
                </a:solidFill>
                <a:cs typeface="Calibri" panose="020F0502020204030204" pitchFamily="34" charset="0"/>
              </a:rPr>
              <a:t>развития БСК, ЗНО, сахарного диабета, заболеваний органов дыхания. </a:t>
            </a:r>
            <a:endParaRPr lang="ru-RU" dirty="0">
              <a:solidFill>
                <a:srgbClr val="002060"/>
              </a:solidFill>
              <a:cs typeface="Calibri" panose="020F0502020204030204" pitchFamily="34" charset="0"/>
            </a:endParaRPr>
          </a:p>
        </p:txBody>
      </p:sp>
      <p:pic>
        <p:nvPicPr>
          <p:cNvPr id="1034" name="Picture 10" descr="Бесплатное векторное изображение Переход в автономный режим иллюстрации концеп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771" y="5768209"/>
            <a:ext cx="952516" cy="717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Вектор Несчастный человек сидит на полу и обнимает бутылку. молодой парень с алкогольной зависимостью, изолированные на белом фоне. алкоголик, алкоголик, алкоголик или пьющий. плоский мультфильм красочные векторные иллюстраци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1657" y="2803693"/>
            <a:ext cx="916950" cy="787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Вектор Холестериновая болезнь сердц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303" y="4315095"/>
            <a:ext cx="715762" cy="66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Бесплатное векторное изображение Пристрастие к нездоровой пище и закускам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214" y="5761705"/>
            <a:ext cx="825702" cy="825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1585" y="405032"/>
            <a:ext cx="1314248" cy="1209625"/>
          </a:xfrm>
          <a:prstGeom prst="rect">
            <a:avLst/>
          </a:prstGeom>
        </p:spPr>
      </p:pic>
      <p:pic>
        <p:nvPicPr>
          <p:cNvPr id="1030" name="Picture 6" descr="Вектор Толстая женщина в депрессии в окружении фаст-фуд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55" y="4251203"/>
            <a:ext cx="849877" cy="7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Вектор Гипертония, лечение гипертонии. большое человеческое сердце со сфигмоманометром. медицинское обследование и кардиологическое обследование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371" y="1877960"/>
            <a:ext cx="838997" cy="668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Значок сигареты. знак вектора зоны для курения. табак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60" y="2749768"/>
            <a:ext cx="825911" cy="743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500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1398" y="226142"/>
            <a:ext cx="8596668" cy="1320800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Хронические неинфекционные заболевания</a:t>
            </a:r>
          </a:p>
        </p:txBody>
      </p:sp>
      <p:sp>
        <p:nvSpPr>
          <p:cNvPr id="12" name="Объект 10"/>
          <p:cNvSpPr>
            <a:spLocks noGrp="1"/>
          </p:cNvSpPr>
          <p:nvPr>
            <p:ph sz="half" idx="1"/>
          </p:nvPr>
        </p:nvSpPr>
        <p:spPr>
          <a:xfrm>
            <a:off x="4483719" y="3435835"/>
            <a:ext cx="4773708" cy="74964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 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Злокачественные новообразования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59" y="237884"/>
            <a:ext cx="1231773" cy="1133715"/>
          </a:xfrm>
          <a:prstGeom prst="rect">
            <a:avLst/>
          </a:prstGeom>
        </p:spPr>
      </p:pic>
      <p:pic>
        <p:nvPicPr>
          <p:cNvPr id="6" name="Picture 2" descr="C:\Users\alena.doncova\Desktop\free-icon-notes-311306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84" y="2433616"/>
            <a:ext cx="3414021" cy="38295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  <a:extLst/>
        </p:spPr>
      </p:pic>
      <p:sp>
        <p:nvSpPr>
          <p:cNvPr id="7" name="Скругленный прямоугольник 6"/>
          <p:cNvSpPr/>
          <p:nvPr/>
        </p:nvSpPr>
        <p:spPr>
          <a:xfrm>
            <a:off x="4480899" y="2433616"/>
            <a:ext cx="4782417" cy="6590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131313"/>
                </a:solidFill>
              </a:rPr>
              <a:t>    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Болезни системы кровообращения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08351" y="5480908"/>
            <a:ext cx="4759128" cy="75274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              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   Болезни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органов дыхания</a:t>
            </a:r>
          </a:p>
          <a:p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01506" y="4439662"/>
            <a:ext cx="4797951" cy="7876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        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  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Сахарный диабет</a:t>
            </a:r>
          </a:p>
          <a:p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4353" y="1710501"/>
            <a:ext cx="8798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                    </a:t>
            </a:r>
            <a:r>
              <a:rPr lang="ru-RU" sz="2000" dirty="0" smtClean="0">
                <a:solidFill>
                  <a:srgbClr val="C00000"/>
                </a:solidFill>
              </a:rPr>
              <a:t>составляют </a:t>
            </a:r>
            <a:r>
              <a:rPr lang="ru-RU" sz="2000" dirty="0">
                <a:solidFill>
                  <a:srgbClr val="C00000"/>
                </a:solidFill>
              </a:rPr>
              <a:t>более </a:t>
            </a:r>
            <a:r>
              <a:rPr lang="ru-RU" sz="2000" dirty="0" smtClean="0">
                <a:solidFill>
                  <a:srgbClr val="C00000"/>
                </a:solidFill>
              </a:rPr>
              <a:t>75 % </a:t>
            </a:r>
            <a:r>
              <a:rPr lang="ru-RU" sz="2000" dirty="0">
                <a:solidFill>
                  <a:srgbClr val="C00000"/>
                </a:solidFill>
              </a:rPr>
              <a:t>причин смерти в нашей стране</a:t>
            </a:r>
          </a:p>
        </p:txBody>
      </p:sp>
    </p:spTree>
    <p:extLst>
      <p:ext uri="{BB962C8B-B14F-4D97-AF65-F5344CB8AC3E}">
        <p14:creationId xmlns:p14="http://schemas.microsoft.com/office/powerpoint/2010/main" val="1298628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5290" y="284205"/>
            <a:ext cx="9232877" cy="1102143"/>
          </a:xfrm>
        </p:spPr>
        <p:txBody>
          <a:bodyPr>
            <a:noAutofit/>
          </a:bodyPr>
          <a:lstStyle/>
          <a:p>
            <a:pPr lvl="0" algn="ctr" defTabSz="914400" latinLnBrk="1">
              <a:lnSpc>
                <a:spcPct val="80000"/>
              </a:lnSpc>
              <a:spcBef>
                <a:spcPts val="0"/>
              </a:spcBef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Что нужно знать о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ПМО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b="1" i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и диспансеризации</a:t>
            </a:r>
            <a:br>
              <a:rPr lang="ru-RU" b="1" i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i="1" dirty="0" smtClean="0">
                <a:solidFill>
                  <a:srgbClr val="002060"/>
                </a:solidFill>
              </a:rPr>
              <a:t>                                                         </a:t>
            </a:r>
            <a:br>
              <a:rPr lang="ru-RU" i="1" dirty="0" smtClean="0">
                <a:solidFill>
                  <a:srgbClr val="002060"/>
                </a:solidFill>
              </a:rPr>
            </a:br>
            <a:endParaRPr lang="ru-RU" sz="2400" i="1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005" y="248661"/>
            <a:ext cx="1259228" cy="11352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8286" y="1470455"/>
            <a:ext cx="8489217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Профилактический медицинский осмотр </a:t>
            </a:r>
            <a:r>
              <a:rPr lang="ru-RU" dirty="0">
                <a:solidFill>
                  <a:prstClr val="black"/>
                </a:solidFill>
                <a:ea typeface="Calibri"/>
                <a:cs typeface="Times New Roman"/>
              </a:rPr>
              <a:t>- это комплекс </a:t>
            </a:r>
            <a:r>
              <a:rPr lang="ru-RU" dirty="0" smtClean="0">
                <a:solidFill>
                  <a:prstClr val="black"/>
                </a:solidFill>
                <a:ea typeface="Calibri"/>
                <a:cs typeface="Times New Roman"/>
              </a:rPr>
              <a:t> медицинских </a:t>
            </a:r>
            <a:r>
              <a:rPr lang="ru-RU" dirty="0">
                <a:solidFill>
                  <a:prstClr val="black"/>
                </a:solidFill>
                <a:ea typeface="Calibri"/>
                <a:cs typeface="Times New Roman"/>
              </a:rPr>
              <a:t>обследований, проводимый в целях раннего </a:t>
            </a:r>
            <a:r>
              <a:rPr lang="ru-RU" dirty="0" smtClean="0">
                <a:solidFill>
                  <a:prstClr val="black"/>
                </a:solidFill>
                <a:ea typeface="Calibri"/>
                <a:cs typeface="Times New Roman"/>
              </a:rPr>
              <a:t>выявления </a:t>
            </a:r>
            <a:r>
              <a:rPr lang="ru-RU" dirty="0">
                <a:solidFill>
                  <a:prstClr val="black"/>
                </a:solidFill>
                <a:ea typeface="Calibri"/>
                <a:cs typeface="Times New Roman"/>
              </a:rPr>
              <a:t>состояний,  заболеваний и факторов риска </a:t>
            </a:r>
            <a:r>
              <a:rPr lang="ru-RU" dirty="0" smtClean="0">
                <a:solidFill>
                  <a:prstClr val="black"/>
                </a:solidFill>
                <a:ea typeface="Calibri"/>
                <a:cs typeface="Times New Roman"/>
              </a:rPr>
              <a:t>их развития, а </a:t>
            </a:r>
            <a:r>
              <a:rPr lang="ru-RU" dirty="0">
                <a:solidFill>
                  <a:prstClr val="black"/>
                </a:solidFill>
                <a:ea typeface="Calibri"/>
                <a:cs typeface="Times New Roman"/>
              </a:rPr>
              <a:t>также в целях определения групп здоровья </a:t>
            </a:r>
            <a:r>
              <a:rPr lang="ru-RU" dirty="0" smtClean="0">
                <a:solidFill>
                  <a:prstClr val="black"/>
                </a:solidFill>
                <a:ea typeface="Calibri"/>
                <a:cs typeface="Times New Roman"/>
              </a:rPr>
              <a:t>и </a:t>
            </a:r>
            <a:r>
              <a:rPr lang="ru-RU" dirty="0">
                <a:solidFill>
                  <a:prstClr val="black"/>
                </a:solidFill>
                <a:ea typeface="Calibri"/>
                <a:cs typeface="Times New Roman"/>
              </a:rPr>
              <a:t>выработки </a:t>
            </a:r>
            <a:r>
              <a:rPr lang="ru-RU" dirty="0" smtClean="0">
                <a:solidFill>
                  <a:prstClr val="black"/>
                </a:solidFill>
                <a:ea typeface="Calibri"/>
                <a:cs typeface="Times New Roman"/>
              </a:rPr>
              <a:t>рекомендаций для </a:t>
            </a:r>
            <a:r>
              <a:rPr lang="ru-RU" dirty="0">
                <a:solidFill>
                  <a:prstClr val="black"/>
                </a:solidFill>
                <a:ea typeface="Calibri"/>
                <a:cs typeface="Times New Roman"/>
              </a:rPr>
              <a:t>пациентов.</a:t>
            </a:r>
            <a:br>
              <a:rPr lang="ru-RU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a typeface="Times New Roman"/>
              </a:rPr>
              <a:t>Диспансеризация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ea typeface="Times New Roman"/>
              </a:rPr>
              <a:t> 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- это более широкий комплекс мероприятий. </a:t>
            </a:r>
            <a:r>
              <a:rPr lang="ru-RU" dirty="0" smtClean="0">
                <a:solidFill>
                  <a:prstClr val="black"/>
                </a:solidFill>
                <a:ea typeface="Times New Roman"/>
              </a:rPr>
              <a:t>Она 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включает в себя профилактический медицинский </a:t>
            </a:r>
            <a:r>
              <a:rPr lang="ru-RU" dirty="0" smtClean="0">
                <a:solidFill>
                  <a:prstClr val="black"/>
                </a:solidFill>
                <a:ea typeface="Times New Roman"/>
              </a:rPr>
              <a:t>осмотр и 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дополнительные методы обследования, </a:t>
            </a:r>
            <a:r>
              <a:rPr lang="ru-RU" dirty="0" smtClean="0">
                <a:solidFill>
                  <a:prstClr val="black"/>
                </a:solidFill>
                <a:ea typeface="Times New Roman"/>
              </a:rPr>
              <a:t>которые 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проводятся </a:t>
            </a:r>
            <a:r>
              <a:rPr lang="ru-RU" dirty="0" smtClean="0">
                <a:solidFill>
                  <a:prstClr val="black"/>
                </a:solidFill>
                <a:ea typeface="Times New Roman"/>
              </a:rPr>
              <a:t>для 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оценки состояния здоровья определенных групп </a:t>
            </a:r>
            <a:r>
              <a:rPr lang="ru-RU" dirty="0" smtClean="0">
                <a:solidFill>
                  <a:prstClr val="black"/>
                </a:solidFill>
                <a:ea typeface="Times New Roman"/>
              </a:rPr>
              <a:t>населения, в том числе - </a:t>
            </a:r>
            <a:r>
              <a:rPr lang="ru-RU" dirty="0" err="1" smtClean="0">
                <a:solidFill>
                  <a:prstClr val="black"/>
                </a:solidFill>
                <a:ea typeface="Times New Roman"/>
              </a:rPr>
              <a:t>онкоскрининг</a:t>
            </a:r>
            <a:r>
              <a:rPr lang="ru-RU" dirty="0" smtClean="0">
                <a:solidFill>
                  <a:prstClr val="black"/>
                </a:solidFill>
                <a:ea typeface="Times New Roman"/>
              </a:rPr>
              <a:t>.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/>
            </a:r>
            <a:br>
              <a:rPr lang="ru-RU" dirty="0">
                <a:solidFill>
                  <a:prstClr val="black"/>
                </a:solidFill>
                <a:ea typeface="Times New Roman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a typeface="Times New Roman"/>
              </a:rPr>
              <a:t>Углубленная диспансеризация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a typeface="Times New Roman"/>
              </a:rPr>
              <a:t> 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направлена на выявление </a:t>
            </a:r>
            <a:r>
              <a:rPr lang="ru-RU" dirty="0" smtClean="0">
                <a:solidFill>
                  <a:prstClr val="black"/>
                </a:solidFill>
                <a:ea typeface="Times New Roman"/>
              </a:rPr>
              <a:t>изменений в 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работе органов </a:t>
            </a:r>
            <a:r>
              <a:rPr lang="ru-RU" dirty="0" smtClean="0">
                <a:solidFill>
                  <a:prstClr val="black"/>
                </a:solidFill>
                <a:ea typeface="Times New Roman"/>
              </a:rPr>
              <a:t>и 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систем у лиц, перенесших новую </a:t>
            </a:r>
            <a:r>
              <a:rPr lang="ru-RU" dirty="0" err="1">
                <a:solidFill>
                  <a:prstClr val="black"/>
                </a:solidFill>
                <a:ea typeface="Times New Roman"/>
              </a:rPr>
              <a:t>коронавирусную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 </a:t>
            </a:r>
            <a:r>
              <a:rPr lang="ru-RU" dirty="0" smtClean="0">
                <a:solidFill>
                  <a:prstClr val="black"/>
                </a:solidFill>
                <a:ea typeface="Times New Roman"/>
              </a:rPr>
              <a:t> инфекцию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, в </a:t>
            </a:r>
            <a:r>
              <a:rPr lang="ru-RU" dirty="0" smtClean="0">
                <a:solidFill>
                  <a:prstClr val="black"/>
                </a:solidFill>
                <a:ea typeface="Times New Roman"/>
              </a:rPr>
              <a:t>целях предотвращения 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развития осложнений</a:t>
            </a:r>
            <a:r>
              <a:rPr lang="ru-RU" dirty="0" smtClean="0">
                <a:solidFill>
                  <a:prstClr val="black"/>
                </a:solidFill>
                <a:ea typeface="Times New Roman"/>
              </a:rPr>
              <a:t>.</a:t>
            </a:r>
          </a:p>
          <a:p>
            <a:r>
              <a:rPr lang="ru-RU" sz="2000" b="1" dirty="0" smtClean="0">
                <a:solidFill>
                  <a:srgbClr val="54A021">
                    <a:lumMod val="75000"/>
                  </a:srgbClr>
                </a:solidFill>
                <a:ea typeface="Times New Roman"/>
              </a:rPr>
              <a:t>Диспансеризация с целью оценки репродуктивного возраста</a:t>
            </a:r>
            <a:r>
              <a:rPr lang="ru-RU" dirty="0" smtClean="0">
                <a:solidFill>
                  <a:srgbClr val="54A021">
                    <a:lumMod val="75000"/>
                  </a:srgbClr>
                </a:solidFill>
                <a:ea typeface="Times New Roman"/>
              </a:rPr>
              <a:t> </a:t>
            </a:r>
            <a:r>
              <a:rPr lang="ru-RU" dirty="0" smtClean="0">
                <a:solidFill>
                  <a:prstClr val="black"/>
                </a:solidFill>
                <a:ea typeface="Times New Roman"/>
              </a:rPr>
              <a:t>– дополнительно проводится гражданам в возрасте 18-49 лет, включает определенные методы обследования.</a:t>
            </a:r>
          </a:p>
          <a:p>
            <a:pPr lvl="0"/>
            <a:r>
              <a:rPr lang="ru-RU" sz="2000" b="1" dirty="0">
                <a:solidFill>
                  <a:srgbClr val="54A021">
                    <a:lumMod val="75000"/>
                  </a:srgbClr>
                </a:solidFill>
                <a:ea typeface="Times New Roman"/>
              </a:rPr>
              <a:t>Диспансеризация </a:t>
            </a:r>
            <a:r>
              <a:rPr lang="ru-RU" sz="2000" b="1" dirty="0" smtClean="0">
                <a:solidFill>
                  <a:srgbClr val="54A021">
                    <a:lumMod val="75000"/>
                  </a:srgbClr>
                </a:solidFill>
                <a:ea typeface="Times New Roman"/>
              </a:rPr>
              <a:t>участников СВО</a:t>
            </a:r>
            <a:r>
              <a:rPr lang="ru-RU" dirty="0" smtClean="0">
                <a:solidFill>
                  <a:srgbClr val="54A021">
                    <a:lumMod val="75000"/>
                  </a:srgbClr>
                </a:solidFill>
                <a:ea typeface="Times New Roman"/>
              </a:rPr>
              <a:t> 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– дополнительно проводится </a:t>
            </a:r>
            <a:r>
              <a:rPr lang="ru-RU" dirty="0" smtClean="0">
                <a:solidFill>
                  <a:prstClr val="black"/>
                </a:solidFill>
                <a:ea typeface="Times New Roman"/>
              </a:rPr>
              <a:t>гражданам - участникам СВО, включает дополнительные 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методы обследования.</a:t>
            </a:r>
          </a:p>
          <a:p>
            <a:endParaRPr lang="ru-RU" dirty="0" smtClean="0">
              <a:solidFill>
                <a:prstClr val="black"/>
              </a:solidFill>
              <a:ea typeface="Times New Roman"/>
            </a:endParaRPr>
          </a:p>
          <a:p>
            <a:r>
              <a:rPr lang="ru-RU" dirty="0">
                <a:solidFill>
                  <a:prstClr val="black"/>
                </a:solidFill>
                <a:ea typeface="Times New Roman"/>
              </a:rPr>
              <a:t/>
            </a:r>
            <a:br>
              <a:rPr lang="ru-RU" dirty="0">
                <a:solidFill>
                  <a:prstClr val="black"/>
                </a:solidFill>
                <a:ea typeface="Times New Roman"/>
              </a:rPr>
            </a:br>
            <a:endParaRPr lang="ru-RU" dirty="0" smtClean="0">
              <a:solidFill>
                <a:prstClr val="black"/>
              </a:solidFill>
              <a:ea typeface="Times New Roman"/>
            </a:endParaRPr>
          </a:p>
          <a:p>
            <a:endParaRPr lang="ru-RU" dirty="0">
              <a:solidFill>
                <a:prstClr val="black"/>
              </a:solidFill>
            </a:endParaRPr>
          </a:p>
          <a:p>
            <a:endParaRPr lang="ru-RU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Users\alena.doncova\Desktop\free-icon-medical-checkup-150953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141" y="2738236"/>
            <a:ext cx="2782846" cy="278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lena.doncova\Desktop\free-icon-note-7887982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40" y="2913425"/>
            <a:ext cx="2269066" cy="2269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2158" y="494097"/>
            <a:ext cx="9224132" cy="72325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Выявление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факторов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риска </a:t>
            </a:r>
            <a:b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развития ХНИЗ</a:t>
            </a:r>
            <a:b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по результатам ПМО и ДОГВН</a:t>
            </a:r>
            <a:b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в 2023 году</a:t>
            </a: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72036" y="2751694"/>
            <a:ext cx="9146085" cy="398885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200" b="1" dirty="0" smtClean="0"/>
              <a:t>Курение табака </a:t>
            </a:r>
            <a:r>
              <a:rPr lang="ru-RU" sz="2200" dirty="0" smtClean="0"/>
              <a:t>– </a:t>
            </a:r>
            <a:r>
              <a:rPr lang="ru-RU" sz="2200" b="1" dirty="0">
                <a:solidFill>
                  <a:srgbClr val="C00000"/>
                </a:solidFill>
              </a:rPr>
              <a:t>у</a:t>
            </a:r>
            <a:r>
              <a:rPr lang="ru-RU" sz="2200" dirty="0"/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552 526 </a:t>
            </a:r>
            <a:r>
              <a:rPr lang="ru-RU" sz="2200" b="1" dirty="0">
                <a:solidFill>
                  <a:srgbClr val="C00000"/>
                </a:solidFill>
              </a:rPr>
              <a:t>человек </a:t>
            </a:r>
            <a:r>
              <a:rPr lang="ru-RU" sz="2200" dirty="0"/>
              <a:t>– </a:t>
            </a:r>
            <a:r>
              <a:rPr lang="ru-RU" sz="2200" dirty="0" smtClean="0"/>
              <a:t>23,7% </a:t>
            </a:r>
            <a:r>
              <a:rPr lang="ru-RU" sz="2200" dirty="0">
                <a:solidFill>
                  <a:schemeClr val="tx1"/>
                </a:solidFill>
              </a:rPr>
              <a:t>прошедших ПМО </a:t>
            </a:r>
            <a:r>
              <a:rPr lang="ru-RU" sz="2200" dirty="0" smtClean="0">
                <a:solidFill>
                  <a:schemeClr val="tx1"/>
                </a:solidFill>
              </a:rPr>
              <a:t>и </a:t>
            </a:r>
            <a:r>
              <a:rPr lang="ru-RU" sz="2200" dirty="0">
                <a:solidFill>
                  <a:schemeClr val="tx1"/>
                </a:solidFill>
              </a:rPr>
              <a:t>диспансеризацию;</a:t>
            </a:r>
            <a:endParaRPr lang="ru-RU" sz="22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200" b="1" dirty="0" smtClean="0"/>
              <a:t>Гиперхолестеринемия</a:t>
            </a:r>
            <a:r>
              <a:rPr lang="ru-RU" sz="2200" dirty="0" smtClean="0"/>
              <a:t> – </a:t>
            </a:r>
            <a:r>
              <a:rPr lang="ru-RU" sz="2200" b="1" dirty="0">
                <a:solidFill>
                  <a:srgbClr val="C00000"/>
                </a:solidFill>
              </a:rPr>
              <a:t>у </a:t>
            </a:r>
            <a:r>
              <a:rPr lang="ru-RU" sz="2200" b="1" dirty="0" smtClean="0">
                <a:solidFill>
                  <a:srgbClr val="C00000"/>
                </a:solidFill>
              </a:rPr>
              <a:t>542 524 </a:t>
            </a:r>
            <a:r>
              <a:rPr lang="ru-RU" sz="2200" b="1" dirty="0">
                <a:solidFill>
                  <a:srgbClr val="C00000"/>
                </a:solidFill>
              </a:rPr>
              <a:t>человек </a:t>
            </a:r>
            <a:r>
              <a:rPr lang="ru-RU" sz="2200" dirty="0"/>
              <a:t>– </a:t>
            </a:r>
            <a:r>
              <a:rPr lang="ru-RU" sz="2200" dirty="0" smtClean="0"/>
              <a:t>23,3%;</a:t>
            </a:r>
          </a:p>
          <a:p>
            <a:pPr>
              <a:lnSpc>
                <a:spcPct val="80000"/>
              </a:lnSpc>
            </a:pPr>
            <a:r>
              <a:rPr lang="ru-RU" sz="2200" b="1" dirty="0" smtClean="0"/>
              <a:t>Гипергликемия </a:t>
            </a:r>
            <a:r>
              <a:rPr lang="ru-RU" sz="2200" dirty="0" smtClean="0"/>
              <a:t>– </a:t>
            </a:r>
            <a:r>
              <a:rPr lang="ru-RU" sz="2200" b="1" dirty="0">
                <a:solidFill>
                  <a:srgbClr val="C00000"/>
                </a:solidFill>
              </a:rPr>
              <a:t>у </a:t>
            </a:r>
            <a:r>
              <a:rPr lang="ru-RU" sz="2200" b="1" dirty="0" smtClean="0">
                <a:solidFill>
                  <a:srgbClr val="C00000"/>
                </a:solidFill>
              </a:rPr>
              <a:t>133 206 </a:t>
            </a:r>
            <a:r>
              <a:rPr lang="ru-RU" sz="2200" b="1" dirty="0">
                <a:solidFill>
                  <a:srgbClr val="C00000"/>
                </a:solidFill>
              </a:rPr>
              <a:t>человек </a:t>
            </a:r>
            <a:r>
              <a:rPr lang="ru-RU" sz="2200" dirty="0"/>
              <a:t>– </a:t>
            </a:r>
            <a:r>
              <a:rPr lang="ru-RU" sz="2200" dirty="0" smtClean="0"/>
              <a:t>5,7%;</a:t>
            </a:r>
          </a:p>
          <a:p>
            <a:pPr>
              <a:lnSpc>
                <a:spcPct val="80000"/>
              </a:lnSpc>
            </a:pPr>
            <a:r>
              <a:rPr lang="ru-RU" sz="2200" b="1" dirty="0" smtClean="0"/>
              <a:t>Нерациональное питание </a:t>
            </a:r>
            <a:r>
              <a:rPr lang="ru-RU" sz="2200" dirty="0" smtClean="0"/>
              <a:t>– </a:t>
            </a:r>
            <a:r>
              <a:rPr lang="ru-RU" sz="2200" b="1" dirty="0">
                <a:solidFill>
                  <a:srgbClr val="C00000"/>
                </a:solidFill>
              </a:rPr>
              <a:t>у </a:t>
            </a:r>
            <a:r>
              <a:rPr lang="ru-RU" sz="2200" b="1" dirty="0" smtClean="0">
                <a:solidFill>
                  <a:srgbClr val="C00000"/>
                </a:solidFill>
              </a:rPr>
              <a:t>707 760 </a:t>
            </a:r>
            <a:r>
              <a:rPr lang="ru-RU" sz="2200" b="1" dirty="0">
                <a:solidFill>
                  <a:srgbClr val="C00000"/>
                </a:solidFill>
              </a:rPr>
              <a:t>человек </a:t>
            </a:r>
            <a:r>
              <a:rPr lang="ru-RU" sz="2200" dirty="0"/>
              <a:t>– </a:t>
            </a:r>
            <a:r>
              <a:rPr lang="ru-RU" sz="2200" dirty="0" smtClean="0"/>
              <a:t>30,3%;</a:t>
            </a:r>
          </a:p>
          <a:p>
            <a:pPr>
              <a:lnSpc>
                <a:spcPct val="80000"/>
              </a:lnSpc>
            </a:pPr>
            <a:r>
              <a:rPr lang="ru-RU" sz="2200" b="1" dirty="0" smtClean="0"/>
              <a:t>Низкая физическая активность </a:t>
            </a:r>
            <a:r>
              <a:rPr lang="ru-RU" sz="2200" dirty="0" smtClean="0"/>
              <a:t>– </a:t>
            </a:r>
            <a:r>
              <a:rPr lang="ru-RU" sz="2200" b="1" dirty="0">
                <a:solidFill>
                  <a:srgbClr val="C00000"/>
                </a:solidFill>
              </a:rPr>
              <a:t>у </a:t>
            </a:r>
            <a:r>
              <a:rPr lang="ru-RU" sz="2200" b="1" dirty="0" smtClean="0">
                <a:solidFill>
                  <a:srgbClr val="C00000"/>
                </a:solidFill>
              </a:rPr>
              <a:t>692 145 человек </a:t>
            </a:r>
            <a:r>
              <a:rPr lang="ru-RU" sz="2200" dirty="0" smtClean="0">
                <a:solidFill>
                  <a:srgbClr val="C00000"/>
                </a:solidFill>
              </a:rPr>
              <a:t>-</a:t>
            </a:r>
            <a:r>
              <a:rPr lang="ru-RU" sz="2200" dirty="0" smtClean="0"/>
              <a:t>29,7%;</a:t>
            </a:r>
          </a:p>
          <a:p>
            <a:pPr>
              <a:lnSpc>
                <a:spcPct val="80000"/>
              </a:lnSpc>
            </a:pPr>
            <a:r>
              <a:rPr lang="ru-RU" sz="2200" b="1" dirty="0" smtClean="0"/>
              <a:t>Избыточная масса тела</a:t>
            </a:r>
            <a:r>
              <a:rPr lang="ru-RU" sz="2200" dirty="0" smtClean="0"/>
              <a:t> – </a:t>
            </a:r>
            <a:r>
              <a:rPr lang="ru-RU" sz="2200" b="1" dirty="0">
                <a:solidFill>
                  <a:srgbClr val="C00000"/>
                </a:solidFill>
              </a:rPr>
              <a:t>у </a:t>
            </a:r>
            <a:r>
              <a:rPr lang="ru-RU" sz="2200" b="1" dirty="0" smtClean="0">
                <a:solidFill>
                  <a:srgbClr val="C00000"/>
                </a:solidFill>
              </a:rPr>
              <a:t>528 554 человек </a:t>
            </a:r>
            <a:r>
              <a:rPr lang="ru-RU" sz="2200" dirty="0"/>
              <a:t>– </a:t>
            </a:r>
            <a:r>
              <a:rPr lang="ru-RU" sz="2200" dirty="0" smtClean="0"/>
              <a:t>22,7%;</a:t>
            </a:r>
          </a:p>
          <a:p>
            <a:pPr>
              <a:lnSpc>
                <a:spcPct val="80000"/>
              </a:lnSpc>
            </a:pPr>
            <a:r>
              <a:rPr lang="ru-RU" sz="2200" b="1" dirty="0" smtClean="0"/>
              <a:t>Ожирение </a:t>
            </a:r>
            <a:r>
              <a:rPr lang="ru-RU" sz="2200" dirty="0" smtClean="0"/>
              <a:t>– </a:t>
            </a:r>
            <a:r>
              <a:rPr lang="ru-RU" sz="2200" b="1" dirty="0">
                <a:solidFill>
                  <a:srgbClr val="C00000"/>
                </a:solidFill>
              </a:rPr>
              <a:t>у </a:t>
            </a:r>
            <a:r>
              <a:rPr lang="ru-RU" sz="2200" b="1" dirty="0" smtClean="0">
                <a:solidFill>
                  <a:srgbClr val="C00000"/>
                </a:solidFill>
              </a:rPr>
              <a:t>247 400 </a:t>
            </a:r>
            <a:r>
              <a:rPr lang="ru-RU" sz="2200" b="1" dirty="0">
                <a:solidFill>
                  <a:srgbClr val="C00000"/>
                </a:solidFill>
              </a:rPr>
              <a:t>человек </a:t>
            </a:r>
            <a:r>
              <a:rPr lang="ru-RU" sz="2200" dirty="0"/>
              <a:t>– 10,6</a:t>
            </a:r>
            <a:r>
              <a:rPr lang="ru-RU" sz="2200" dirty="0" smtClean="0"/>
              <a:t>%;</a:t>
            </a:r>
          </a:p>
          <a:p>
            <a:pPr>
              <a:lnSpc>
                <a:spcPct val="80000"/>
              </a:lnSpc>
            </a:pPr>
            <a:r>
              <a:rPr lang="ru-RU" sz="2200" b="1" dirty="0" smtClean="0"/>
              <a:t>Пагубное потребление алкоголя </a:t>
            </a:r>
            <a:r>
              <a:rPr lang="ru-RU" sz="2200" dirty="0" smtClean="0"/>
              <a:t>– </a:t>
            </a:r>
            <a:r>
              <a:rPr lang="ru-RU" sz="2200" b="1" dirty="0">
                <a:solidFill>
                  <a:srgbClr val="C00000"/>
                </a:solidFill>
              </a:rPr>
              <a:t>у </a:t>
            </a:r>
            <a:r>
              <a:rPr lang="ru-RU" sz="2200" b="1" dirty="0" smtClean="0">
                <a:solidFill>
                  <a:srgbClr val="C00000"/>
                </a:solidFill>
              </a:rPr>
              <a:t>14 375 </a:t>
            </a:r>
            <a:r>
              <a:rPr lang="ru-RU" sz="2200" b="1" dirty="0">
                <a:solidFill>
                  <a:srgbClr val="C00000"/>
                </a:solidFill>
              </a:rPr>
              <a:t>человек </a:t>
            </a:r>
            <a:r>
              <a:rPr lang="ru-RU" sz="2200" dirty="0"/>
              <a:t>– </a:t>
            </a:r>
            <a:r>
              <a:rPr lang="ru-RU" sz="2200" dirty="0" smtClean="0"/>
              <a:t>0,6%.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874" y="288325"/>
            <a:ext cx="1037060" cy="934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62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3085" y="200732"/>
            <a:ext cx="9265888" cy="545284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Влияние факторов риска на развитие ХНИЗ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271030"/>
              </p:ext>
            </p:extLst>
          </p:nvPr>
        </p:nvGraphicFramePr>
        <p:xfrm>
          <a:off x="471950" y="1248034"/>
          <a:ext cx="9512309" cy="474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183"/>
                <a:gridCol w="1998134"/>
                <a:gridCol w="1168400"/>
                <a:gridCol w="2032000"/>
                <a:gridCol w="1898592"/>
              </a:tblGrid>
              <a:tr h="833746"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Факторы риска</a:t>
                      </a:r>
                      <a:endParaRPr lang="ru-RU" sz="16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Болезни системы кровообращения</a:t>
                      </a:r>
                      <a:endParaRPr lang="ru-RU" sz="16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Сахарный диабет</a:t>
                      </a:r>
                      <a:endParaRPr lang="ru-RU" sz="16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Злокачественные новообразования</a:t>
                      </a:r>
                      <a:endParaRPr lang="ru-RU" sz="16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Хронические болезни органов дыхания</a:t>
                      </a:r>
                      <a:endParaRPr lang="ru-RU" sz="16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4076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Курение</a:t>
                      </a:r>
                      <a:endParaRPr lang="ru-RU" sz="16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229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Алкоголь</a:t>
                      </a:r>
                      <a:endParaRPr lang="ru-RU" sz="16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71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Нерациональное питание</a:t>
                      </a:r>
                      <a:endParaRPr lang="ru-RU" sz="16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71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Низкая физическая активность</a:t>
                      </a:r>
                      <a:endParaRPr lang="ru-RU" sz="16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45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Ожирение</a:t>
                      </a:r>
                      <a:endParaRPr lang="ru-RU" sz="16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69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Повышенное АД</a:t>
                      </a:r>
                      <a:endParaRPr lang="ru-RU" sz="16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997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Гипергликемия</a:t>
                      </a:r>
                      <a:endParaRPr lang="ru-RU" sz="16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71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Гиперхолестеринемия</a:t>
                      </a:r>
                      <a:endParaRPr lang="ru-RU" sz="16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32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605" y="2163848"/>
            <a:ext cx="312168" cy="249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137" y="2153996"/>
            <a:ext cx="293992" cy="235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767" y="2127441"/>
            <a:ext cx="300983" cy="240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022" y="2172177"/>
            <a:ext cx="305149" cy="222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700" y="2538408"/>
            <a:ext cx="307790" cy="243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202" y="2595981"/>
            <a:ext cx="288246" cy="230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439" y="3056654"/>
            <a:ext cx="310966" cy="24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492" y="2969422"/>
            <a:ext cx="312712" cy="25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850" y="3056654"/>
            <a:ext cx="270224" cy="216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57" y="3073326"/>
            <a:ext cx="305724" cy="24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714" y="3611763"/>
            <a:ext cx="333686" cy="266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605" y="3559104"/>
            <a:ext cx="314461" cy="25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900" y="3611763"/>
            <a:ext cx="310770" cy="24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106" y="3606014"/>
            <a:ext cx="317956" cy="254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381" y="4150150"/>
            <a:ext cx="303780" cy="24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071" y="4115687"/>
            <a:ext cx="305722" cy="24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741" y="4115687"/>
            <a:ext cx="328442" cy="262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106" y="4174522"/>
            <a:ext cx="285226" cy="23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691" y="4572378"/>
            <a:ext cx="319160" cy="255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319" y="4586003"/>
            <a:ext cx="285226" cy="228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381" y="5014986"/>
            <a:ext cx="317762" cy="254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319" y="4994904"/>
            <a:ext cx="319705" cy="25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621" y="5014986"/>
            <a:ext cx="331744" cy="26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381" y="5528755"/>
            <a:ext cx="330191" cy="26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174" y="5528755"/>
            <a:ext cx="289994" cy="231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8" descr="https://gas-kvas.com/grafic/uploads/posts/2024-01/gas-kvas-com-p-znachok-galochka-na-prozrachnom-fone-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900" y="5490660"/>
            <a:ext cx="344174" cy="275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40" y="219770"/>
            <a:ext cx="989746" cy="89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90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1166" y="245097"/>
            <a:ext cx="9895267" cy="1112065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В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первые выявленные заболевания</a:t>
            </a:r>
            <a:b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по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результатам ПМО и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ДОГВН: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i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596107"/>
              </p:ext>
            </p:extLst>
          </p:nvPr>
        </p:nvGraphicFramePr>
        <p:xfrm>
          <a:off x="963826" y="1433385"/>
          <a:ext cx="9304639" cy="496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331"/>
                <a:gridCol w="2911724"/>
                <a:gridCol w="3360584"/>
              </a:tblGrid>
              <a:tr h="5811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2022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2023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9043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Количество прошедших ПМО</a:t>
                      </a:r>
                      <a:r>
                        <a:rPr lang="ru-RU" sz="1800" baseline="0" dirty="0" smtClean="0"/>
                        <a:t> и диспансеризацию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1 808 544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2 332 408</a:t>
                      </a:r>
                      <a:endParaRPr lang="ru-RU" sz="2000" dirty="0"/>
                    </a:p>
                  </a:txBody>
                  <a:tcPr/>
                </a:tc>
              </a:tr>
              <a:tr h="66104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Впервые</a:t>
                      </a:r>
                      <a:r>
                        <a:rPr lang="ru-RU" sz="1800" baseline="0" dirty="0" smtClean="0"/>
                        <a:t> выявленные заболевания (чел.)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235 021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257 995</a:t>
                      </a:r>
                      <a:endParaRPr lang="ru-RU" sz="2000" dirty="0"/>
                    </a:p>
                  </a:txBody>
                  <a:tcPr/>
                </a:tc>
              </a:tr>
              <a:tr h="661047">
                <a:tc>
                  <a:txBody>
                    <a:bodyPr/>
                    <a:lstStyle/>
                    <a:p>
                      <a:pPr algn="ctr"/>
                      <a:r>
                        <a:rPr lang="ru-RU" sz="1800" i="0" dirty="0" smtClean="0"/>
                        <a:t>Болезни</a:t>
                      </a:r>
                      <a:r>
                        <a:rPr lang="ru-RU" sz="1800" i="0" baseline="0" dirty="0" smtClean="0"/>
                        <a:t> системы кровообращения</a:t>
                      </a:r>
                      <a:endParaRPr lang="ru-RU" sz="1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94 871 (40,4 %)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112 203 (44%)</a:t>
                      </a:r>
                      <a:endParaRPr lang="ru-RU" sz="2000" dirty="0"/>
                    </a:p>
                  </a:txBody>
                  <a:tcPr/>
                </a:tc>
              </a:tr>
              <a:tr h="66104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Болезни органов пищеварения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13 305 (5,7%)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22 734 (8,8%)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104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Болезни органов дыхания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</a:t>
                      </a:r>
                      <a:r>
                        <a:rPr lang="ru-RU" sz="2000" baseline="0" dirty="0" smtClean="0"/>
                        <a:t> 409 (3,6%)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8 317 (3,2%)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435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Злокачественные новообразования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2 422 (1%)</a:t>
                      </a:r>
                      <a:r>
                        <a:rPr lang="ru-RU" sz="1800" dirty="0" smtClean="0"/>
                        <a:t>, в </a:t>
                      </a:r>
                      <a:r>
                        <a:rPr lang="ru-RU" sz="1800" dirty="0" err="1" smtClean="0"/>
                        <a:t>т.ч</a:t>
                      </a:r>
                      <a:r>
                        <a:rPr lang="ru-RU" sz="1800" dirty="0" smtClean="0"/>
                        <a:t>. более </a:t>
                      </a:r>
                      <a:r>
                        <a:rPr lang="en-US" sz="1800" dirty="0" smtClean="0"/>
                        <a:t>65</a:t>
                      </a:r>
                      <a:r>
                        <a:rPr lang="ru-RU" sz="1800" dirty="0" smtClean="0"/>
                        <a:t> % на ранних стадиях)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3 289 (1,3%)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,в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т.ч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. более 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%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на ранних стадиях.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6" y="333633"/>
            <a:ext cx="979518" cy="9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720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380737" y="5766487"/>
            <a:ext cx="602185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(не ранее, чем через 60 дней после выздоровления)</a:t>
            </a:r>
            <a:endParaRPr lang="ru-RU" dirty="0">
              <a:solidFill>
                <a:schemeClr val="accent2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71913" y="1383957"/>
            <a:ext cx="3196431" cy="116977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</a:rPr>
              <a:t>Профилактический медицинский осмотр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165125" y="1383958"/>
            <a:ext cx="3410466" cy="11780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Диспансеризация 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2307879" y="2561362"/>
            <a:ext cx="402369" cy="791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5794186" y="2563252"/>
            <a:ext cx="425382" cy="8067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233617" y="3364550"/>
            <a:ext cx="2532076" cy="82911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</a:rPr>
              <a:t>40 лет и старше – ежегодно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223056" y="3378420"/>
            <a:ext cx="2532076" cy="82911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</a:rPr>
              <a:t>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</a:rPr>
              <a:t>ежегодно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384005" y="3375887"/>
            <a:ext cx="2532076" cy="82911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</a:rPr>
              <a:t>18-39 лет – 1 раз в три года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7693006" y="2567371"/>
            <a:ext cx="396549" cy="7854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347784" y="4761471"/>
            <a:ext cx="5345222" cy="914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Углубленная диспансеризация проводится дополнительно к ПМО и 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диспансеризации</a:t>
            </a:r>
            <a:endParaRPr lang="ru-RU" sz="2000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816" y="313037"/>
            <a:ext cx="1050766" cy="947351"/>
          </a:xfrm>
          <a:prstGeom prst="rect">
            <a:avLst/>
          </a:prstGeom>
        </p:spPr>
      </p:pic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1501117" y="189470"/>
            <a:ext cx="8293672" cy="914400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Профилактические медицинские осмотры и диспансеризация определенных групп взрослого населения проводятся гражданам в возрасте от 18 лет и старше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55548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3093</TotalTime>
  <Words>1025</Words>
  <Application>Microsoft Office PowerPoint</Application>
  <PresentationFormat>Широкоэкранный</PresentationFormat>
  <Paragraphs>226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       Факторы риска развития неинфекционных заболеваний</vt:lpstr>
      <vt:lpstr>Хронические неинфекционные заболевания</vt:lpstr>
      <vt:lpstr>Что нужно знать о ПМО  и диспансеризации                                                           </vt:lpstr>
      <vt:lpstr>Выявление факторов риска  развития ХНИЗ по результатам ПМО и ДОГВН в 2023 году</vt:lpstr>
      <vt:lpstr>  Влияние факторов риска на развитие ХНИЗ</vt:lpstr>
      <vt:lpstr>Впервые выявленные заболевания по результатам ПМО и ДОГВН: </vt:lpstr>
      <vt:lpstr>Профилактические медицинские осмотры и диспансеризация определенных групп взрослого населения проводятся гражданам в возрасте от 18 лет и старше</vt:lpstr>
      <vt:lpstr>Основные цели профилактического  медицинского осмотра  и диспансеризации    </vt:lpstr>
      <vt:lpstr>Презентация PowerPoint</vt:lpstr>
      <vt:lpstr>Обследования на 2 этапе  диспансеризации  (при наличии показаний)</vt:lpstr>
      <vt:lpstr>Группы здоровья </vt:lpstr>
      <vt:lpstr>Презентация PowerPoint</vt:lpstr>
      <vt:lpstr>Углубленная диспансеризация </vt:lpstr>
      <vt:lpstr>Презентация PowerPoint</vt:lpstr>
      <vt:lpstr>Презентация PowerPoint</vt:lpstr>
      <vt:lpstr>Проведение  ПМО и диспансеризации   ветеранам боевых действий-участникам СВО  (приказ МЗ КК от 29.03.2024 №1255)   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Мысышина Марина</dc:creator>
  <cp:lastModifiedBy>Мысышина Марина</cp:lastModifiedBy>
  <cp:revision>341</cp:revision>
  <dcterms:created xsi:type="dcterms:W3CDTF">2022-12-05T10:42:14Z</dcterms:created>
  <dcterms:modified xsi:type="dcterms:W3CDTF">2024-05-15T09:33:10Z</dcterms:modified>
</cp:coreProperties>
</file>